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0" r:id="rId2"/>
  </p:sldMasterIdLst>
  <p:notesMasterIdLst>
    <p:notesMasterId r:id="rId26"/>
  </p:notesMasterIdLst>
  <p:sldIdLst>
    <p:sldId id="273" r:id="rId3"/>
    <p:sldId id="266" r:id="rId4"/>
    <p:sldId id="297" r:id="rId5"/>
    <p:sldId id="301" r:id="rId6"/>
    <p:sldId id="302" r:id="rId7"/>
    <p:sldId id="290" r:id="rId8"/>
    <p:sldId id="291" r:id="rId9"/>
    <p:sldId id="292" r:id="rId10"/>
    <p:sldId id="296" r:id="rId11"/>
    <p:sldId id="294" r:id="rId12"/>
    <p:sldId id="295" r:id="rId13"/>
    <p:sldId id="293" r:id="rId14"/>
    <p:sldId id="298" r:id="rId15"/>
    <p:sldId id="299" r:id="rId16"/>
    <p:sldId id="300" r:id="rId17"/>
    <p:sldId id="304" r:id="rId18"/>
    <p:sldId id="305" r:id="rId19"/>
    <p:sldId id="310" r:id="rId20"/>
    <p:sldId id="306" r:id="rId21"/>
    <p:sldId id="307" r:id="rId22"/>
    <p:sldId id="308" r:id="rId23"/>
    <p:sldId id="276" r:id="rId24"/>
    <p:sldId id="274" r:id="rId25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02C"/>
    <a:srgbClr val="74CDC7"/>
    <a:srgbClr val="29344A"/>
    <a:srgbClr val="4F535B"/>
    <a:srgbClr val="7F7F7F"/>
    <a:srgbClr val="676767"/>
    <a:srgbClr val="232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0" autoAdjust="0"/>
    <p:restoredTop sz="94687" autoAdjust="0"/>
  </p:normalViewPr>
  <p:slideViewPr>
    <p:cSldViewPr snapToGrid="0" snapToObjects="1">
      <p:cViewPr varScale="1">
        <p:scale>
          <a:sx n="54" d="100"/>
          <a:sy n="54" d="100"/>
        </p:scale>
        <p:origin x="101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FBD9-5508-9369-8CC3-96E148BEC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628E6D-C5E7-52DD-8344-3EC4A015A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0CC64-49FD-7D40-8D50-BE33F3342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750B9-ADED-B8BC-AADC-59282B89A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70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F9986-55A3-A1C0-F1F6-F90285C9D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31207-1B37-9C72-C99B-1AAB7C83A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0ACFDA-AEE4-6357-6480-D71DC02FD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ACA74-E1F7-67EC-BBDF-CE15922FC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76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4BC60-BCDA-D088-7B3C-348798AE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640DA-45B6-4B37-31AB-3920FD42F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DFBEC-724B-C5D3-A134-C889565FF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C08C8-7989-19FB-11DE-091996827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8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381E-432E-5A4C-42E6-3552C1BF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EC33D-F08A-BB69-747E-813B86BEF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2DD2C-08EF-98BC-331B-51159C947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E2C5-62A2-0254-1763-E11D5BF5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57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8623-02D0-B4DE-41D2-12327735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82542-5342-EC8B-0BEF-65251D52D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6EF9D-A683-C569-8E95-360659B21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AD19-6650-A35D-5B1B-111E475B2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63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FBD9-5508-9369-8CC3-96E148BEC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628E6D-C5E7-52DD-8344-3EC4A015A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0CC64-49FD-7D40-8D50-BE33F3342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750B9-ADED-B8BC-AADC-59282B89A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70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381E-432E-5A4C-42E6-3552C1BF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EC33D-F08A-BB69-747E-813B86BEF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2DD2C-08EF-98BC-331B-51159C947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E2C5-62A2-0254-1763-E11D5BF5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8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381E-432E-5A4C-42E6-3552C1BF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EC33D-F08A-BB69-747E-813B86BEF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2DD2C-08EF-98BC-331B-51159C947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E2C5-62A2-0254-1763-E11D5BF5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84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381E-432E-5A4C-42E6-3552C1BF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EC33D-F08A-BB69-747E-813B86BEF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2DD2C-08EF-98BC-331B-51159C947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E2C5-62A2-0254-1763-E11D5BF5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39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4BC60-BCDA-D088-7B3C-348798AE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640DA-45B6-4B37-31AB-3920FD42F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DFBEC-724B-C5D3-A134-C889565FF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C08C8-7989-19FB-11DE-091996827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27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4BC60-BCDA-D088-7B3C-348798AE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640DA-45B6-4B37-31AB-3920FD42F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DFBEC-724B-C5D3-A134-C889565FF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C08C8-7989-19FB-11DE-091996827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2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FBD9-5508-9369-8CC3-96E148BEC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628E6D-C5E7-52DD-8344-3EC4A015A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0CC64-49FD-7D40-8D50-BE33F3342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750B9-ADED-B8BC-AADC-59282B89A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67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62-8A8C-200B-76FB-9A01938F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F4E1-2DFC-DC28-4EAB-D52E5AF8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ACE-3385-863F-6BD5-1C4472D4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06C3-7267-488D-0781-F719418C7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0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1)7)2013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3380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381E-432E-5A4C-42E6-3552C1BF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EC33D-F08A-BB69-747E-813B86BEF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2DD2C-08EF-98BC-331B-51159C947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E2C5-62A2-0254-1763-E11D5BF5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57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381E-432E-5A4C-42E6-3552C1BF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EC33D-F08A-BB69-747E-813B86BEF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2DD2C-08EF-98BC-331B-51159C947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E2C5-62A2-0254-1763-E11D5BF5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54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381E-432E-5A4C-42E6-3552C1BF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EC33D-F08A-BB69-747E-813B86BEF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2DD2C-08EF-98BC-331B-51159C947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E2C5-62A2-0254-1763-E11D5BF5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7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08ECC-136A-B5F2-D6D0-7FBD0215E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E8CEB-78A0-E5DE-415A-4712967E5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48F8A3-A741-E208-3E88-5225B82B2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7E323-71D8-F740-F263-957F41287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4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8623-02D0-B4DE-41D2-12327735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82542-5342-EC8B-0BEF-65251D52D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6EF9D-A683-C569-8E95-360659B21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AD19-6650-A35D-5B1B-111E475B2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63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4BC60-BCDA-D088-7B3C-348798AE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640DA-45B6-4B37-31AB-3920FD42F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DFBEC-724B-C5D3-A134-C889565FF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C08C8-7989-19FB-11DE-091996827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2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0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34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3241B7-1BA1-496E-9033-B34E577E03A5}"/>
              </a:ext>
            </a:extLst>
          </p:cNvPr>
          <p:cNvSpPr/>
          <p:nvPr userDrawn="1"/>
        </p:nvSpPr>
        <p:spPr>
          <a:xfrm>
            <a:off x="638293" y="12871659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fld id="{677293F7-A825-46ED-9F4F-D9FDFDB99FAF}" type="slidenum">
              <a:rPr lang="en-US" altLang="ko-KR" sz="3200" b="1" smtClean="0">
                <a:solidFill>
                  <a:srgbClr val="1A202C"/>
                </a:solidFill>
                <a:latin typeface="+mn-ea"/>
              </a:rPr>
              <a:t>‹#›</a:t>
            </a:fld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2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1.jpg"/><Relationship Id="rId4" Type="http://schemas.openxmlformats.org/officeDocument/2006/relationships/image" Target="../media/image5.png"/><Relationship Id="rId9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1.jp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44944" y="5261602"/>
            <a:ext cx="18402300" cy="229800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소프트웨어 중개서비스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Ubiquitous</a:t>
            </a: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 Project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3CB78-F460-2752-A598-FF2073F3F4AB}"/>
              </a:ext>
            </a:extLst>
          </p:cNvPr>
          <p:cNvSpPr txBox="1"/>
          <p:nvPr/>
        </p:nvSpPr>
        <p:spPr>
          <a:xfrm>
            <a:off x="18905269" y="10076136"/>
            <a:ext cx="4883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BDC1E-C745-4FF3-BABC-B2416E317046}"/>
              </a:ext>
            </a:extLst>
          </p:cNvPr>
          <p:cNvSpPr txBox="1"/>
          <p:nvPr/>
        </p:nvSpPr>
        <p:spPr>
          <a:xfrm>
            <a:off x="8124866" y="7559603"/>
            <a:ext cx="8134267" cy="25237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0" b="1" dirty="0">
                <a:solidFill>
                  <a:prstClr val="white"/>
                </a:solidFill>
                <a:latin typeface="+mn-ea"/>
                <a:cs typeface="Calibri"/>
              </a:rPr>
              <a:t>화면</a:t>
            </a:r>
            <a:r>
              <a:rPr kumimoji="0" lang="ko-KR" altLang="en-US" sz="1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구현</a:t>
            </a:r>
            <a:endParaRPr kumimoji="0" lang="en-US" altLang="ko-KR" sz="1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Calibri"/>
              </a:rPr>
              <a:t>                                     </a:t>
            </a:r>
            <a:endParaRPr kumimoji="0" lang="ko-KR" altLang="en-US" sz="109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CE50-493C-412E-A341-95E293B93635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1D6C-3DA9-4563-AAC2-16DE7F244176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ADB42-3702-BB28-C375-B53593EA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9DA8032D-A31A-2640-E812-205C8A8EF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2B1E371-4B9C-6774-BBAE-2CD2A63C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F4CA42F-A1CE-E82F-7C97-8502EDA2FC7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BD18E14-8317-3CD9-A141-A3D45DE6C0F0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7.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메인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페이지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_1(Width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910px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이하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)</a:t>
              </a:r>
              <a:endParaRPr kumimoji="0" lang="ko-KR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B8F0784-CFBB-35C7-9510-F562E31BEC3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2F2741-6001-AD59-65EA-863817B952E3}"/>
              </a:ext>
            </a:extLst>
          </p:cNvPr>
          <p:cNvSpPr txBox="1"/>
          <p:nvPr/>
        </p:nvSpPr>
        <p:spPr>
          <a:xfrm>
            <a:off x="15291152" y="4821207"/>
            <a:ext cx="8854821" cy="76041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Width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910px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환경에서 헤더 부분의 로고가 오른쪽 사진처럼 바뀐다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세 개씩 배치되던 메인 컨텐츠가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Width 910px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이하 환경에서는 하나씩 배치되고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줄어들면 줄어들수록 세로길이가 늘어나면서 카드 영역 내에 있는 배너사진이나 글씨들이 깨지지 않도록 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기존 배너색과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Width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910px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이하 환경의 배경색이 같기에 헤더의 색에 변화를 주었다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헤더 영역 좌측에 햄버거 메뉴가 생긴다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상단에 있는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‘Ubiquitous’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넘어간다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+mn-ea"/>
              </a:rPr>
            </a:b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 descr="텍스트, 스크린샷,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D7C26F-9CB1-B496-CC29-1475D3BE5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036" y="4443833"/>
            <a:ext cx="3960674" cy="778728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그림 7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81A738-65CC-4227-2F08-6E0468CA7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017" y="5227264"/>
            <a:ext cx="7861111" cy="625977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950BAE0-3236-D02A-FED1-BE0B6AF30228}"/>
              </a:ext>
            </a:extLst>
          </p:cNvPr>
          <p:cNvSpPr/>
          <p:nvPr/>
        </p:nvSpPr>
        <p:spPr>
          <a:xfrm>
            <a:off x="9646024" y="8067094"/>
            <a:ext cx="681849" cy="58011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AFF0E0-2925-4DA6-AB1B-E9461EC84F70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9P </a:t>
            </a:r>
          </a:p>
          <a:p>
            <a:pPr algn="ctr"/>
            <a:r>
              <a:rPr lang="ko-KR" altLang="en-US" sz="3200" b="1" dirty="0" err="1">
                <a:solidFill>
                  <a:srgbClr val="1A202C"/>
                </a:solidFill>
                <a:latin typeface="+mn-ea"/>
              </a:rPr>
              <a:t>손보금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28EF9-53F8-4081-9AE4-8CBB76B0B31E}"/>
              </a:ext>
            </a:extLst>
          </p:cNvPr>
          <p:cNvSpPr txBox="1"/>
          <p:nvPr/>
        </p:nvSpPr>
        <p:spPr>
          <a:xfrm>
            <a:off x="9986948" y="3529448"/>
            <a:ext cx="5067041" cy="59503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Width 910px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이하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927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423CC-493A-5734-528C-07CC9477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5665421D-FB5D-86EE-9E42-4AB9CF50C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46BD6C89-1502-EA18-3F7E-99DE720F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57A85BF-DC2E-F389-32B8-4AFA22B2901C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7D0EB1-2E8A-C375-0FA5-49F084BC6D74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8.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메인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페이지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_2(Width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910px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이하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)</a:t>
              </a:r>
              <a:endParaRPr kumimoji="0" lang="ko-KR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8D4382C-FAEE-5DCE-0EE1-1AF1273C572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3" name="그림 2" descr="텍스트, 스크린샷,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F67A50-F983-C2A2-401E-D2043F443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712" y="4485868"/>
            <a:ext cx="3960674" cy="778728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그림 5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CAE34D-2A8B-8BE9-A445-F78C82DA5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64" y="5760393"/>
            <a:ext cx="4505954" cy="510611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1FA6A0-F189-5240-B0EF-DFC095E9930C}"/>
              </a:ext>
            </a:extLst>
          </p:cNvPr>
          <p:cNvSpPr txBox="1"/>
          <p:nvPr/>
        </p:nvSpPr>
        <p:spPr>
          <a:xfrm>
            <a:off x="15291152" y="6596743"/>
            <a:ext cx="885482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햄버거 메뉴를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Hover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하면 ‘검색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네비게이션바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＇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에 있던 메뉴들이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Block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좌측에서 나타난다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+mn-ea"/>
              </a:rPr>
            </a:b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3F7A60-5576-1225-534B-0F32AC65EFD5}"/>
              </a:ext>
            </a:extLst>
          </p:cNvPr>
          <p:cNvSpPr/>
          <p:nvPr/>
        </p:nvSpPr>
        <p:spPr>
          <a:xfrm>
            <a:off x="2159000" y="4240506"/>
            <a:ext cx="932543" cy="8830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305149-3A6A-9268-B9D4-19501912EB45}"/>
              </a:ext>
            </a:extLst>
          </p:cNvPr>
          <p:cNvSpPr/>
          <p:nvPr/>
        </p:nvSpPr>
        <p:spPr>
          <a:xfrm>
            <a:off x="8505569" y="5506101"/>
            <a:ext cx="5504543" cy="561469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EA5EBEC-0DD4-3EC2-6557-5D2D1C2394A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91543" y="4682025"/>
            <a:ext cx="5381368" cy="189229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B01A9-1CE9-495B-9CD3-5FDC4D98AB4F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10P </a:t>
            </a:r>
          </a:p>
          <a:p>
            <a:pPr algn="ctr"/>
            <a:r>
              <a:rPr lang="ko-KR" altLang="en-US" sz="3200" b="1" dirty="0" err="1">
                <a:solidFill>
                  <a:srgbClr val="1A202C"/>
                </a:solidFill>
                <a:latin typeface="+mn-ea"/>
              </a:rPr>
              <a:t>손보금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27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0AF8A6-3698-3744-6357-866F26BE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9128488-3CBB-3A8E-45F4-2CB591BFC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3735B785-D404-0ADF-B937-B3105161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918F26A-6D88-6344-B84A-025226D2438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0EEB45-D1C8-55A1-FBE0-EE5AE8CA022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9.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메인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페이지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_</a:t>
              </a:r>
              <a:r>
                <a:rPr lang="ko-KR" altLang="en-US" sz="66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푸터영역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(Width 910px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이하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)</a:t>
              </a:r>
              <a:endParaRPr kumimoji="0" lang="ko-KR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41FAE59-88B4-2201-3208-FD022A521A2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E3DD23-6E40-CA15-5E9E-D6AB804FFD78}"/>
              </a:ext>
            </a:extLst>
          </p:cNvPr>
          <p:cNvSpPr txBox="1"/>
          <p:nvPr/>
        </p:nvSpPr>
        <p:spPr>
          <a:xfrm>
            <a:off x="12976418" y="6858000"/>
            <a:ext cx="885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C2B704-DD73-0E5E-5551-01A008FE0D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712"/>
          <a:stretch>
            <a:fillRect/>
          </a:stretch>
        </p:blipFill>
        <p:spPr>
          <a:xfrm>
            <a:off x="1590050" y="3544198"/>
            <a:ext cx="21203900" cy="145032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E7780F-6CA7-BE4B-7229-9E075DE52668}"/>
              </a:ext>
            </a:extLst>
          </p:cNvPr>
          <p:cNvSpPr txBox="1"/>
          <p:nvPr/>
        </p:nvSpPr>
        <p:spPr>
          <a:xfrm>
            <a:off x="12976417" y="7282093"/>
            <a:ext cx="88548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Width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910px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이하로 줄어들 시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푸터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메뉴들 사이에 간격이 줄어들면서 화면 중앙으로 모인다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로고를 클릭하면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84AD1-4BC5-415B-93F5-B9BAFE5B6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050" y="7119610"/>
            <a:ext cx="7192379" cy="348663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574FF9C-1FCC-4B7E-845F-0D98D111DAE4}"/>
              </a:ext>
            </a:extLst>
          </p:cNvPr>
          <p:cNvSpPr/>
          <p:nvPr/>
        </p:nvSpPr>
        <p:spPr>
          <a:xfrm>
            <a:off x="4912219" y="5185704"/>
            <a:ext cx="548040" cy="174271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DE2AE-68F9-4BC6-AFF3-932617E8B35C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11P </a:t>
            </a:r>
          </a:p>
          <a:p>
            <a:pPr algn="ctr"/>
            <a:r>
              <a:rPr lang="ko-KR" altLang="en-US" sz="3200" b="1" dirty="0" err="1">
                <a:solidFill>
                  <a:srgbClr val="1A202C"/>
                </a:solidFill>
                <a:latin typeface="+mn-ea"/>
              </a:rPr>
              <a:t>손보금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CEBAB3-31AE-4E99-8886-686F8DEADF85}"/>
              </a:ext>
            </a:extLst>
          </p:cNvPr>
          <p:cNvSpPr txBox="1"/>
          <p:nvPr/>
        </p:nvSpPr>
        <p:spPr>
          <a:xfrm>
            <a:off x="5780253" y="5628741"/>
            <a:ext cx="5067041" cy="59503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Width 910px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이하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626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17C56-300A-17ED-33B5-BF1C4D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99BD6B6-2335-C559-1793-44A0D54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C91609E-65DA-635C-EA51-641AC494C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68BA22-3BD1-0AC4-0795-8D77550EEC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B4BDE1-50F5-D9DE-3357-F7E6C5841312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. 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서브페이지 레이아웃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DF70C4-9030-4940-86AD-A29DD4D653E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12858D-ECD8-E123-542A-4A7A9A977028}"/>
              </a:ext>
            </a:extLst>
          </p:cNvPr>
          <p:cNvSpPr/>
          <p:nvPr/>
        </p:nvSpPr>
        <p:spPr>
          <a:xfrm>
            <a:off x="1734981" y="3798117"/>
            <a:ext cx="9499601" cy="12002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BE5BB24-91CF-0DA0-5279-EE59ED6F2A1E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 flipV="1">
            <a:off x="11234582" y="3289286"/>
            <a:ext cx="388057" cy="110897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6CE515-F4AB-4181-342D-591313894B3E}"/>
              </a:ext>
            </a:extLst>
          </p:cNvPr>
          <p:cNvSpPr txBox="1"/>
          <p:nvPr/>
        </p:nvSpPr>
        <p:spPr>
          <a:xfrm>
            <a:off x="11622639" y="3104620"/>
            <a:ext cx="733109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57F899-0CB4-865B-2F54-532A9B2CED23}"/>
              </a:ext>
            </a:extLst>
          </p:cNvPr>
          <p:cNvSpPr txBox="1"/>
          <p:nvPr/>
        </p:nvSpPr>
        <p:spPr>
          <a:xfrm>
            <a:off x="10725086" y="8024713"/>
            <a:ext cx="812331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2F36AE-D037-4EFB-9588-037BEA3C7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521" y="3822389"/>
            <a:ext cx="9458524" cy="117093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314633A-0C08-4511-BB77-A11AE8320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3659" y="3104619"/>
            <a:ext cx="9955360" cy="1133336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880428-B9AD-4F65-885F-3E9BF4EDD4F6}"/>
              </a:ext>
            </a:extLst>
          </p:cNvPr>
          <p:cNvSpPr/>
          <p:nvPr/>
        </p:nvSpPr>
        <p:spPr>
          <a:xfrm>
            <a:off x="12673120" y="3069356"/>
            <a:ext cx="9955359" cy="113686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0C3C158-3749-4A78-9844-7530A4C20922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>
            <a:off x="11537417" y="8209380"/>
            <a:ext cx="1135702" cy="50470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30FDCA-5176-4FB5-A1D4-6C9F0EBB2496}"/>
              </a:ext>
            </a:extLst>
          </p:cNvPr>
          <p:cNvSpPr txBox="1"/>
          <p:nvPr/>
        </p:nvSpPr>
        <p:spPr>
          <a:xfrm>
            <a:off x="1535393" y="5192288"/>
            <a:ext cx="947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lang="en-US" altLang="ko-KR" sz="2800" b="1" dirty="0">
                <a:solidFill>
                  <a:prstClr val="white"/>
                </a:solidFill>
                <a:latin typeface="+mn-ea"/>
              </a:rPr>
              <a:t>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네비게이션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주요 페이지들을 연결하는 메뉴와  검색창이 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D3D7C8-A2CE-4C10-A8CE-F572AC4DBF40}"/>
              </a:ext>
            </a:extLst>
          </p:cNvPr>
          <p:cNvSpPr txBox="1"/>
          <p:nvPr/>
        </p:nvSpPr>
        <p:spPr>
          <a:xfrm>
            <a:off x="1581003" y="9133690"/>
            <a:ext cx="104081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+mj-ea"/>
                <a:ea typeface="+mj-ea"/>
              </a:rPr>
              <a:t>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판매하는 개발물의 이미지와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소개글이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가장 중앙에 배치되고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인증기관 마크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디테일한 정보가 사이드바에서 나타난다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가장 아래에는 유저들의 리뷰가 있다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서브 페이지는 헤더와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푸터를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포함하고 있음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*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660107-B77B-4C44-A101-18F0F365D8DF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12P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정지원</a:t>
            </a:r>
          </a:p>
        </p:txBody>
      </p:sp>
    </p:spTree>
    <p:extLst>
      <p:ext uri="{BB962C8B-B14F-4D97-AF65-F5344CB8AC3E}">
        <p14:creationId xmlns:p14="http://schemas.microsoft.com/office/powerpoint/2010/main" val="424695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4F9A92-4F48-458B-AE0D-8A43F819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B5013682-5DCA-824C-5AC5-36136075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A4100C61-B53E-6831-A5CD-A5A91E87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571EA1F-97D3-9C07-2E14-417E97A09B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7363AC-F31B-11BF-1697-81791FEBAA72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11.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서브페이지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_</a:t>
              </a:r>
              <a:r>
                <a:rPr lang="ko-KR" altLang="en-US" sz="66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컨텐츠영역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95BFC2F-1726-F68D-FB5C-E6927DDA999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7CDDB0B-1692-489B-BA74-21E8EB021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22" y="2957283"/>
            <a:ext cx="9392121" cy="1069216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CE11E5-3320-462F-8425-5EC115B07E77}"/>
              </a:ext>
            </a:extLst>
          </p:cNvPr>
          <p:cNvSpPr/>
          <p:nvPr/>
        </p:nvSpPr>
        <p:spPr>
          <a:xfrm>
            <a:off x="2335531" y="4495800"/>
            <a:ext cx="1308496" cy="62865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A86AAC1-ABCA-4C38-9074-591B4B56F9FB}"/>
              </a:ext>
            </a:extLst>
          </p:cNvPr>
          <p:cNvSpPr/>
          <p:nvPr/>
        </p:nvSpPr>
        <p:spPr>
          <a:xfrm>
            <a:off x="6680200" y="7175500"/>
            <a:ext cx="952500" cy="5080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1A81EBF-4900-4DEC-93F4-83CE7950545F}"/>
              </a:ext>
            </a:extLst>
          </p:cNvPr>
          <p:cNvSpPr/>
          <p:nvPr/>
        </p:nvSpPr>
        <p:spPr>
          <a:xfrm>
            <a:off x="6680200" y="8542020"/>
            <a:ext cx="1846580" cy="75438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FDCD3-5260-4E95-84C4-8538FD199D86}"/>
              </a:ext>
            </a:extLst>
          </p:cNvPr>
          <p:cNvSpPr txBox="1"/>
          <p:nvPr/>
        </p:nvSpPr>
        <p:spPr>
          <a:xfrm>
            <a:off x="2325371" y="4040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6"/>
                </a:solidFill>
              </a:rPr>
              <a:t>1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D287D8-F428-4892-ADB7-2960FB3FB7C6}"/>
              </a:ext>
            </a:extLst>
          </p:cNvPr>
          <p:cNvSpPr txBox="1"/>
          <p:nvPr/>
        </p:nvSpPr>
        <p:spPr>
          <a:xfrm>
            <a:off x="7632700" y="73860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2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0C68E0-E599-48D3-874E-A670B751EC49}"/>
              </a:ext>
            </a:extLst>
          </p:cNvPr>
          <p:cNvSpPr txBox="1"/>
          <p:nvPr/>
        </p:nvSpPr>
        <p:spPr>
          <a:xfrm>
            <a:off x="8558729" y="8469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3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9B2121-18D1-4F38-98FE-9F22A1D07E00}"/>
              </a:ext>
            </a:extLst>
          </p:cNvPr>
          <p:cNvSpPr txBox="1"/>
          <p:nvPr/>
        </p:nvSpPr>
        <p:spPr>
          <a:xfrm>
            <a:off x="10325099" y="3126195"/>
            <a:ext cx="12026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스토리보드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UI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상세구조와 똑같이 구현했다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- 1,2,3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번에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Hover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를 적용해서 반응처리 하였다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스토리보드에서는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‘review’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를 클릭하면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Community-review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 이동했지만 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 실제구현에서는 리뷰 내용을 클릭하면 이동하는 것으로 수정했다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EFDB19-E9C7-48F5-9DF2-5C4AD14666D3}"/>
              </a:ext>
            </a:extLst>
          </p:cNvPr>
          <p:cNvSpPr/>
          <p:nvPr/>
        </p:nvSpPr>
        <p:spPr>
          <a:xfrm>
            <a:off x="700322" y="2957283"/>
            <a:ext cx="9417661" cy="106921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D3D791-9CB5-4331-BEAE-2462F5526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8076" y="7683499"/>
            <a:ext cx="7263797" cy="58802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9A74FA-12DD-4045-A812-C6C60E013F55}"/>
              </a:ext>
            </a:extLst>
          </p:cNvPr>
          <p:cNvSpPr txBox="1"/>
          <p:nvPr/>
        </p:nvSpPr>
        <p:spPr>
          <a:xfrm>
            <a:off x="19770115" y="7314167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스토리보드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상세구조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BED58FD-00A2-40DE-A358-E887569B93DE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10896602" y="8705853"/>
            <a:ext cx="3825842" cy="1706621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58A5F8-001F-41A9-8A4D-67415EB21D7D}"/>
              </a:ext>
            </a:extLst>
          </p:cNvPr>
          <p:cNvSpPr/>
          <p:nvPr/>
        </p:nvSpPr>
        <p:spPr>
          <a:xfrm>
            <a:off x="14722444" y="7175501"/>
            <a:ext cx="8118505" cy="647394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6C6A10-1AE3-43A5-8489-788E3D06B942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13P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정지원</a:t>
            </a:r>
          </a:p>
        </p:txBody>
      </p:sp>
    </p:spTree>
    <p:extLst>
      <p:ext uri="{BB962C8B-B14F-4D97-AF65-F5344CB8AC3E}">
        <p14:creationId xmlns:p14="http://schemas.microsoft.com/office/powerpoint/2010/main" val="29623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ADB42-3702-BB28-C375-B53593EA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9DA8032D-A31A-2640-E812-205C8A8EF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2B1E371-4B9C-6774-BBAE-2CD2A63C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F4CA42F-A1CE-E82F-7C97-8502EDA2FC7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BD18E14-8317-3CD9-A141-A3D45DE6C0F0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12.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서브페이지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(Width 910px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이하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)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B8F0784-CFBB-35C7-9510-F562E31BEC3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2F2741-6001-AD59-65EA-863817B952E3}"/>
              </a:ext>
            </a:extLst>
          </p:cNvPr>
          <p:cNvSpPr txBox="1"/>
          <p:nvPr/>
        </p:nvSpPr>
        <p:spPr>
          <a:xfrm>
            <a:off x="15529179" y="4632488"/>
            <a:ext cx="88548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헤더는 기존과 마찬가지로 고정이다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네비게이션의 사이즈가 줄어든다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 startAt="3"/>
            </a:pP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메인과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사이드바로 나뉘어져 있던 컨텐츠들은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   이미지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설명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사이드바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리뷰 순으로 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하단정렬된다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 startAt="4"/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a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태그로 연결된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Hover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기능들은 유지된다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r"/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2400" dirty="0" err="1">
                <a:solidFill>
                  <a:schemeClr val="bg1"/>
                </a:solidFill>
                <a:latin typeface="+mn-ea"/>
              </a:rPr>
              <a:t>푸터를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포함한다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950BAE0-3236-D02A-FED1-BE0B6AF30228}"/>
              </a:ext>
            </a:extLst>
          </p:cNvPr>
          <p:cNvSpPr/>
          <p:nvPr/>
        </p:nvSpPr>
        <p:spPr>
          <a:xfrm>
            <a:off x="7331631" y="8555196"/>
            <a:ext cx="959676" cy="58011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2A117-B301-47AD-8E71-5272C5AB1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22" y="5083387"/>
            <a:ext cx="6099356" cy="69436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5CC69A8-63C4-49BD-B100-A118795F2D27}"/>
              </a:ext>
            </a:extLst>
          </p:cNvPr>
          <p:cNvSpPr/>
          <p:nvPr/>
        </p:nvSpPr>
        <p:spPr>
          <a:xfrm>
            <a:off x="722745" y="5072002"/>
            <a:ext cx="6099356" cy="69436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70F1CE-D0C9-4798-B3D7-446B3FF5E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546" y="2974189"/>
            <a:ext cx="5365375" cy="396600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5DED78-4755-42D6-AFC7-3980B6F8A81D}"/>
              </a:ext>
            </a:extLst>
          </p:cNvPr>
          <p:cNvSpPr/>
          <p:nvPr/>
        </p:nvSpPr>
        <p:spPr>
          <a:xfrm>
            <a:off x="9165123" y="2853300"/>
            <a:ext cx="5387798" cy="39660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CF6D09-4497-4938-8FC8-96F22A0B3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5142" y="6022247"/>
            <a:ext cx="5261971" cy="56460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8210FE-A067-40BF-9A88-03227AB15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0771" y="9438481"/>
            <a:ext cx="3958432" cy="38334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AD0999-A80D-44FB-837A-A3B641238A3A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14P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정지원</a:t>
            </a:r>
          </a:p>
        </p:txBody>
      </p:sp>
    </p:spTree>
    <p:extLst>
      <p:ext uri="{BB962C8B-B14F-4D97-AF65-F5344CB8AC3E}">
        <p14:creationId xmlns:p14="http://schemas.microsoft.com/office/powerpoint/2010/main" val="38194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17C56-300A-17ED-33B5-BF1C4D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99BD6B6-2335-C559-1793-44A0D54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C91609E-65DA-635C-EA51-641AC494C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68BA22-3BD1-0AC4-0795-8D77550EEC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B4BDE1-50F5-D9DE-3357-F7E6C5841312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13.</a:t>
              </a: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회원가입페이지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레이아웃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DF70C4-9030-4940-86AD-A29DD4D653E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70A1DD-9552-A840-3DE0-F15EC9E34363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15P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정재민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2CC76F-C9CD-461D-946D-E03668082C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96" r="11031"/>
          <a:stretch/>
        </p:blipFill>
        <p:spPr>
          <a:xfrm>
            <a:off x="1146582" y="4365811"/>
            <a:ext cx="12192900" cy="794333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4A47DA-84C7-41A2-BC86-CF5AA2A78624}"/>
              </a:ext>
            </a:extLst>
          </p:cNvPr>
          <p:cNvSpPr txBox="1"/>
          <p:nvPr/>
        </p:nvSpPr>
        <p:spPr>
          <a:xfrm>
            <a:off x="14706019" y="5405952"/>
            <a:ext cx="88548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헤더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전체페이지 공유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 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로고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Market(Store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 대체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), Event(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구현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x), Community, About, Support,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회원가입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(Sign-up),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(Sign-in)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으로 구성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메인 컨텐츠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회원가입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회원가입타이틀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E-mail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입력창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E-mail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중복확인창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‘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사람입니다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CheckBox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약관동의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CheckBox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Continue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버튼으로 구성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푸터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전체페이지 공유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로고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Privacy Policy, Terms &amp; Conditions, Cookie Policy, Contact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 구성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A1C855-E44D-4D0E-A882-0BEF583D7ED9}"/>
              </a:ext>
            </a:extLst>
          </p:cNvPr>
          <p:cNvSpPr/>
          <p:nvPr/>
        </p:nvSpPr>
        <p:spPr>
          <a:xfrm>
            <a:off x="2298700" y="4240506"/>
            <a:ext cx="9893300" cy="10909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D88050D-43B8-4EAB-A1EA-121314CE981E}"/>
              </a:ext>
            </a:extLst>
          </p:cNvPr>
          <p:cNvCxnSpPr>
            <a:cxnSpLocks/>
            <a:stCxn id="32" idx="0"/>
          </p:cNvCxnSpPr>
          <p:nvPr/>
        </p:nvCxnSpPr>
        <p:spPr>
          <a:xfrm rot="5400000" flipH="1" flipV="1">
            <a:off x="6903463" y="3898619"/>
            <a:ext cx="683774" cy="1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1E0A6D-C7C9-4E80-93BB-2C3270786E5C}"/>
              </a:ext>
            </a:extLst>
          </p:cNvPr>
          <p:cNvSpPr txBox="1"/>
          <p:nvPr/>
        </p:nvSpPr>
        <p:spPr>
          <a:xfrm>
            <a:off x="6962773" y="3174100"/>
            <a:ext cx="565151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0219F2-006B-4C2C-B875-1620B54048A7}"/>
              </a:ext>
            </a:extLst>
          </p:cNvPr>
          <p:cNvSpPr/>
          <p:nvPr/>
        </p:nvSpPr>
        <p:spPr>
          <a:xfrm>
            <a:off x="2266809" y="11366229"/>
            <a:ext cx="9893300" cy="10909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180D8-602E-4555-B5D3-C1225B286612}"/>
              </a:ext>
            </a:extLst>
          </p:cNvPr>
          <p:cNvSpPr txBox="1"/>
          <p:nvPr/>
        </p:nvSpPr>
        <p:spPr>
          <a:xfrm>
            <a:off x="13588859" y="11735677"/>
            <a:ext cx="565151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BEF099-B62D-4522-90A7-F8C5A250337C}"/>
              </a:ext>
            </a:extLst>
          </p:cNvPr>
          <p:cNvCxnSpPr/>
          <p:nvPr/>
        </p:nvCxnSpPr>
        <p:spPr>
          <a:xfrm>
            <a:off x="12160109" y="11863588"/>
            <a:ext cx="142875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24A9CD-F820-4DED-AAA2-F8D6E10B4EE4}"/>
              </a:ext>
            </a:extLst>
          </p:cNvPr>
          <p:cNvSpPr/>
          <p:nvPr/>
        </p:nvSpPr>
        <p:spPr>
          <a:xfrm>
            <a:off x="5002305" y="5522259"/>
            <a:ext cx="4159623" cy="523538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B42FCC-D892-4B05-A585-59131505C6A9}"/>
              </a:ext>
            </a:extLst>
          </p:cNvPr>
          <p:cNvSpPr txBox="1"/>
          <p:nvPr/>
        </p:nvSpPr>
        <p:spPr>
          <a:xfrm>
            <a:off x="13588859" y="7954118"/>
            <a:ext cx="565150" cy="37166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330244-0C93-413F-8F00-354277447B63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>
            <a:off x="9161928" y="8139953"/>
            <a:ext cx="442693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86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17C56-300A-17ED-33B5-BF1C4D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284E2F-18FD-4E43-AB2C-362429A2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68" y="3206810"/>
            <a:ext cx="7914077" cy="1024788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99BD6B6-2335-C559-1793-44A0D545E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C91609E-65DA-635C-EA51-641AC494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68BA22-3BD1-0AC4-0795-8D77550EEC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B4BDE1-50F5-D9DE-3357-F7E6C5841312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14</a:t>
              </a: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회원가입페이지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_</a:t>
              </a:r>
              <a:r>
                <a:rPr kumimoji="0" lang="ko-KR" altLang="en-US" sz="6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컨텐츠영역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DF70C4-9030-4940-86AD-A29DD4D653E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70A1DD-9552-A840-3DE0-F15EC9E34363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16P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정재민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4A47DA-84C7-41A2-BC86-CF5AA2A78624}"/>
              </a:ext>
            </a:extLst>
          </p:cNvPr>
          <p:cNvSpPr txBox="1"/>
          <p:nvPr/>
        </p:nvSpPr>
        <p:spPr>
          <a:xfrm>
            <a:off x="10418487" y="3842772"/>
            <a:ext cx="8854821" cy="966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회원가입타이틀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E-mail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입력창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사용자가 사용할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E-mail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을 입력 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E-mail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중복확인창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E-mail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입력창과 같은 값을 입력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같은 값이 아니면 오류표시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미구현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50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사람입니다 </a:t>
            </a:r>
            <a:r>
              <a:rPr lang="en-US" altLang="ko-KR" sz="2800" b="1" dirty="0" err="1">
                <a:solidFill>
                  <a:schemeClr val="bg1"/>
                </a:solidFill>
                <a:latin typeface="+mn-ea"/>
              </a:rPr>
              <a:t>CheckBox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약관동의 </a:t>
            </a:r>
            <a:r>
              <a:rPr lang="en-US" altLang="ko-KR" sz="2800" b="1" dirty="0" err="1">
                <a:solidFill>
                  <a:schemeClr val="bg1"/>
                </a:solidFill>
                <a:latin typeface="+mn-ea"/>
              </a:rPr>
              <a:t>CheckBox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Tx/>
              <a:buAutoNum type="arabicPeriod"/>
            </a:pP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Continue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2,3,4,5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번의 내용중 오류나 빈칸이 있으면 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타이틀 하단부에 에러박스를 띄우고 오류부분에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빨간색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border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를 넣어 강조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미구현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1"/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오류나 빈칸이 없으면 다음 화면으로 전환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미구현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0219F2-006B-4C2C-B875-1620B54048A7}"/>
              </a:ext>
            </a:extLst>
          </p:cNvPr>
          <p:cNvSpPr/>
          <p:nvPr/>
        </p:nvSpPr>
        <p:spPr>
          <a:xfrm>
            <a:off x="1733641" y="11926475"/>
            <a:ext cx="6092739" cy="101855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A8D3AA-D5DD-4CB3-B73C-DBC927B6DF43}"/>
              </a:ext>
            </a:extLst>
          </p:cNvPr>
          <p:cNvSpPr/>
          <p:nvPr/>
        </p:nvSpPr>
        <p:spPr>
          <a:xfrm>
            <a:off x="1744979" y="11026589"/>
            <a:ext cx="6092739" cy="86061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E119A8-5F06-4BEA-90FF-B7A9DFA58632}"/>
              </a:ext>
            </a:extLst>
          </p:cNvPr>
          <p:cNvSpPr/>
          <p:nvPr/>
        </p:nvSpPr>
        <p:spPr>
          <a:xfrm>
            <a:off x="1733641" y="7422777"/>
            <a:ext cx="6092739" cy="157457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1303C5-A0D0-4978-81A0-8E96BD65D734}"/>
              </a:ext>
            </a:extLst>
          </p:cNvPr>
          <p:cNvSpPr/>
          <p:nvPr/>
        </p:nvSpPr>
        <p:spPr>
          <a:xfrm>
            <a:off x="1733641" y="9333346"/>
            <a:ext cx="6092739" cy="147809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7827DF-0170-45DC-A594-474E33E89F6B}"/>
              </a:ext>
            </a:extLst>
          </p:cNvPr>
          <p:cNvSpPr/>
          <p:nvPr/>
        </p:nvSpPr>
        <p:spPr>
          <a:xfrm>
            <a:off x="1744978" y="5848206"/>
            <a:ext cx="6092739" cy="157457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385C4A-B69C-473D-A305-40621843E94B}"/>
              </a:ext>
            </a:extLst>
          </p:cNvPr>
          <p:cNvSpPr/>
          <p:nvPr/>
        </p:nvSpPr>
        <p:spPr>
          <a:xfrm>
            <a:off x="1733641" y="4016511"/>
            <a:ext cx="6092739" cy="157457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666217B-653B-4E10-AD18-0D1398F234EC}"/>
              </a:ext>
            </a:extLst>
          </p:cNvPr>
          <p:cNvCxnSpPr>
            <a:stCxn id="35" idx="3"/>
          </p:cNvCxnSpPr>
          <p:nvPr/>
        </p:nvCxnSpPr>
        <p:spPr>
          <a:xfrm flipV="1">
            <a:off x="7826380" y="11223812"/>
            <a:ext cx="2592107" cy="1211943"/>
          </a:xfrm>
          <a:prstGeom prst="bent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5ECADF2-F9D9-4B3D-A0FB-150A1E203C57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837718" y="10650786"/>
            <a:ext cx="2580769" cy="806109"/>
          </a:xfrm>
          <a:prstGeom prst="bentConnector3">
            <a:avLst>
              <a:gd name="adj1" fmla="val 39579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96B26F-6963-47D6-9FAC-9B97D401255C}"/>
              </a:ext>
            </a:extLst>
          </p:cNvPr>
          <p:cNvCxnSpPr/>
          <p:nvPr/>
        </p:nvCxnSpPr>
        <p:spPr>
          <a:xfrm>
            <a:off x="7826380" y="9730336"/>
            <a:ext cx="259210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93F6F9-A8DB-48BD-B05A-6E38512DF448}"/>
              </a:ext>
            </a:extLst>
          </p:cNvPr>
          <p:cNvCxnSpPr/>
          <p:nvPr/>
        </p:nvCxnSpPr>
        <p:spPr>
          <a:xfrm>
            <a:off x="7826380" y="7709647"/>
            <a:ext cx="259210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C03EB9E-30B4-4829-B4E9-47735A09B498}"/>
              </a:ext>
            </a:extLst>
          </p:cNvPr>
          <p:cNvCxnSpPr/>
          <p:nvPr/>
        </p:nvCxnSpPr>
        <p:spPr>
          <a:xfrm>
            <a:off x="7826379" y="6463553"/>
            <a:ext cx="259210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F217828-CE03-48D5-ACFF-D754766BFBEB}"/>
              </a:ext>
            </a:extLst>
          </p:cNvPr>
          <p:cNvCxnSpPr/>
          <p:nvPr/>
        </p:nvCxnSpPr>
        <p:spPr>
          <a:xfrm>
            <a:off x="7837718" y="4536141"/>
            <a:ext cx="259210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9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17C56-300A-17ED-33B5-BF1C4D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99BD6B6-2335-C559-1793-44A0D54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C91609E-65DA-635C-EA51-641AC494C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68BA22-3BD1-0AC4-0795-8D77550EEC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B4BDE1-50F5-D9DE-3357-F7E6C5841312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15</a:t>
              </a: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회원가입페이지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 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(Width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910px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이하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)</a:t>
              </a:r>
              <a:endParaRPr kumimoji="0" lang="ko-KR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DF70C4-9030-4940-86AD-A29DD4D653E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70A1DD-9552-A840-3DE0-F15EC9E34363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17P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정재민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2CC76F-C9CD-461D-946D-E03668082C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96" r="11031"/>
          <a:stretch/>
        </p:blipFill>
        <p:spPr>
          <a:xfrm>
            <a:off x="360970" y="6345389"/>
            <a:ext cx="6662475" cy="434041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4A47DA-84C7-41A2-BC86-CF5AA2A78624}"/>
              </a:ext>
            </a:extLst>
          </p:cNvPr>
          <p:cNvSpPr txBox="1"/>
          <p:nvPr/>
        </p:nvSpPr>
        <p:spPr>
          <a:xfrm>
            <a:off x="14777571" y="5045237"/>
            <a:ext cx="8854821" cy="703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Width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910px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환경에서 헤더 부분의 로고가 오른쪽 사진처럼 바뀐다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Width 910px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이하 환경이 되어도 회원가입박스의 크기는 변하지 않는다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기존 배너색과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Width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910px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이하 환경의 배경색이 같기에 헤더의 색에 변화를 주었다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헤더 영역 좌측에 햄버거 메뉴가 생긴다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상단에 있는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‘Ubiquitous’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넘어간다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Width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가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910px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이하로 줄어들 시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푸터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메뉴들 사이에 간격이 줄어들면서 화면 중앙으로 모인다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로고를 클릭하면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5A977-8B21-4FCE-90E0-FEEA3F2DE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4" t="-1309" b="-1"/>
          <a:stretch/>
        </p:blipFill>
        <p:spPr>
          <a:xfrm>
            <a:off x="7804935" y="4393259"/>
            <a:ext cx="6458029" cy="791383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C6BEB1C-EF58-418D-9329-1254BA02B91F}"/>
              </a:ext>
            </a:extLst>
          </p:cNvPr>
          <p:cNvSpPr/>
          <p:nvPr/>
        </p:nvSpPr>
        <p:spPr>
          <a:xfrm>
            <a:off x="7087328" y="8240905"/>
            <a:ext cx="681849" cy="580111"/>
          </a:xfrm>
          <a:prstGeom prst="rightArrow">
            <a:avLst/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105961-62AE-493C-8BDC-DBC4E8F5E6BF}"/>
              </a:ext>
            </a:extLst>
          </p:cNvPr>
          <p:cNvSpPr txBox="1"/>
          <p:nvPr/>
        </p:nvSpPr>
        <p:spPr>
          <a:xfrm>
            <a:off x="8820534" y="3683610"/>
            <a:ext cx="4843159" cy="57540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txBody>
          <a:bodyPr wrap="square" tIns="0" bIns="720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Width 910px</a:t>
            </a:r>
          </a:p>
        </p:txBody>
      </p:sp>
    </p:spTree>
    <p:extLst>
      <p:ext uri="{BB962C8B-B14F-4D97-AF65-F5344CB8AC3E}">
        <p14:creationId xmlns:p14="http://schemas.microsoft.com/office/powerpoint/2010/main" val="694554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0AF8A6-3698-3744-6357-866F26BE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9128488-3CBB-3A8E-45F4-2CB591BFC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9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3735B785-D404-0ADF-B937-B3105161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7" y="732264"/>
            <a:ext cx="5312410" cy="69414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918F26A-6D88-6344-B84A-025226D2438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0EEB45-D1C8-55A1-FBE0-EE5AE8CA022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n-ea"/>
                </a:rPr>
                <a:t>16. </a:t>
              </a:r>
              <a:r>
                <a:rPr lang="ko-KR" altLang="en-US" sz="6600" b="1" kern="0" dirty="0" err="1">
                  <a:solidFill>
                    <a:srgbClr val="1A202C"/>
                  </a:solidFill>
                  <a:latin typeface="+mn-ea"/>
                </a:rPr>
                <a:t>로그인페이지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n-ea"/>
                </a:rPr>
                <a:t> 레이아웃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41FAE59-88B4-2201-3208-FD022A521A2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8182C7-2FD2-4756-9C05-82C5A524683E}"/>
              </a:ext>
            </a:extLst>
          </p:cNvPr>
          <p:cNvSpPr/>
          <p:nvPr/>
        </p:nvSpPr>
        <p:spPr>
          <a:xfrm>
            <a:off x="21846159" y="12477978"/>
            <a:ext cx="1786234" cy="1719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18P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심예진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04EB93-CE93-4FE0-802E-2DE3B5669E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09" r="12670"/>
          <a:stretch/>
        </p:blipFill>
        <p:spPr>
          <a:xfrm>
            <a:off x="1057012" y="4433929"/>
            <a:ext cx="12210972" cy="787627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5E00E0-E58B-464C-B493-6C7C22F3A183}"/>
              </a:ext>
            </a:extLst>
          </p:cNvPr>
          <p:cNvSpPr/>
          <p:nvPr/>
        </p:nvSpPr>
        <p:spPr>
          <a:xfrm>
            <a:off x="2417268" y="4328720"/>
            <a:ext cx="10115884" cy="9899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33D66-0123-4474-B548-C344E8E48CEE}"/>
              </a:ext>
            </a:extLst>
          </p:cNvPr>
          <p:cNvSpPr txBox="1"/>
          <p:nvPr/>
        </p:nvSpPr>
        <p:spPr>
          <a:xfrm>
            <a:off x="7312164" y="3345214"/>
            <a:ext cx="327334" cy="43088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1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35D4AD-BCBB-4458-9664-DD68FD12C03D}"/>
              </a:ext>
            </a:extLst>
          </p:cNvPr>
          <p:cNvSpPr/>
          <p:nvPr/>
        </p:nvSpPr>
        <p:spPr>
          <a:xfrm>
            <a:off x="7207539" y="3362816"/>
            <a:ext cx="523222" cy="39545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BB118E4-7016-49ED-AEC6-DA1EEE111569}"/>
              </a:ext>
            </a:extLst>
          </p:cNvPr>
          <p:cNvCxnSpPr>
            <a:cxnSpLocks/>
            <a:stCxn id="2" idx="0"/>
            <a:endCxn id="18" idx="2"/>
          </p:cNvCxnSpPr>
          <p:nvPr/>
        </p:nvCxnSpPr>
        <p:spPr>
          <a:xfrm flipH="1" flipV="1">
            <a:off x="7469150" y="3758268"/>
            <a:ext cx="6060" cy="57045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BBB0DC-CB77-4854-8B50-E5EAA876AF5A}"/>
              </a:ext>
            </a:extLst>
          </p:cNvPr>
          <p:cNvSpPr/>
          <p:nvPr/>
        </p:nvSpPr>
        <p:spPr>
          <a:xfrm>
            <a:off x="4832058" y="5613389"/>
            <a:ext cx="4462944" cy="495673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320B31-E999-4F0E-864F-CC332AE09D45}"/>
              </a:ext>
            </a:extLst>
          </p:cNvPr>
          <p:cNvCxnSpPr>
            <a:stCxn id="21" idx="3"/>
          </p:cNvCxnSpPr>
          <p:nvPr/>
        </p:nvCxnSpPr>
        <p:spPr>
          <a:xfrm flipV="1">
            <a:off x="9295002" y="8061822"/>
            <a:ext cx="4479720" cy="299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935976-6741-430C-B6F8-FC9297844301}"/>
              </a:ext>
            </a:extLst>
          </p:cNvPr>
          <p:cNvSpPr txBox="1"/>
          <p:nvPr/>
        </p:nvSpPr>
        <p:spPr>
          <a:xfrm>
            <a:off x="13882296" y="7836071"/>
            <a:ext cx="327334" cy="43088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2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DBFE54-7BBF-44D4-A352-DF3802577A68}"/>
              </a:ext>
            </a:extLst>
          </p:cNvPr>
          <p:cNvSpPr/>
          <p:nvPr/>
        </p:nvSpPr>
        <p:spPr>
          <a:xfrm>
            <a:off x="13777671" y="7871602"/>
            <a:ext cx="523222" cy="39545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E897C-964F-4B9E-A08B-C7FB3FC56C85}"/>
              </a:ext>
            </a:extLst>
          </p:cNvPr>
          <p:cNvSpPr txBox="1"/>
          <p:nvPr/>
        </p:nvSpPr>
        <p:spPr>
          <a:xfrm>
            <a:off x="13882296" y="11611278"/>
            <a:ext cx="327334" cy="43088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3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F18852-C840-4FED-867F-DCB001451028}"/>
              </a:ext>
            </a:extLst>
          </p:cNvPr>
          <p:cNvSpPr/>
          <p:nvPr/>
        </p:nvSpPr>
        <p:spPr>
          <a:xfrm>
            <a:off x="13777671" y="11628880"/>
            <a:ext cx="523222" cy="39545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F3A25E-267F-4592-8915-C49FA0AD605D}"/>
              </a:ext>
            </a:extLst>
          </p:cNvPr>
          <p:cNvSpPr/>
          <p:nvPr/>
        </p:nvSpPr>
        <p:spPr>
          <a:xfrm>
            <a:off x="2417266" y="11153703"/>
            <a:ext cx="10115884" cy="13281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1EE7E0C-015C-440D-80CD-E7918976B4F6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12533150" y="11817789"/>
            <a:ext cx="1244520" cy="881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B2CF2E-F776-4367-A42D-2B2D9AE5A003}"/>
              </a:ext>
            </a:extLst>
          </p:cNvPr>
          <p:cNvSpPr txBox="1"/>
          <p:nvPr/>
        </p:nvSpPr>
        <p:spPr>
          <a:xfrm>
            <a:off x="15218748" y="4989137"/>
            <a:ext cx="774476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헤더</a:t>
            </a:r>
            <a:r>
              <a:rPr lang="en-US" altLang="ko-KR" sz="2800" b="1" dirty="0">
                <a:solidFill>
                  <a:schemeClr val="bg1"/>
                </a:solidFill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</a:rPr>
              <a:t>전체페이지 공유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</a:rPr>
              <a:t>로고</a:t>
            </a:r>
            <a:r>
              <a:rPr lang="en-US" altLang="ko-KR" sz="2800" dirty="0">
                <a:solidFill>
                  <a:schemeClr val="bg1"/>
                </a:solidFill>
              </a:rPr>
              <a:t>, Market(Store</a:t>
            </a:r>
            <a:r>
              <a:rPr lang="ko-KR" altLang="en-US" sz="2800" dirty="0">
                <a:solidFill>
                  <a:schemeClr val="bg1"/>
                </a:solidFill>
              </a:rPr>
              <a:t>로 대체</a:t>
            </a:r>
            <a:r>
              <a:rPr lang="en-US" altLang="ko-KR" sz="2800" dirty="0">
                <a:solidFill>
                  <a:schemeClr val="bg1"/>
                </a:solidFill>
              </a:rPr>
              <a:t>), Event(</a:t>
            </a:r>
            <a:r>
              <a:rPr lang="ko-KR" altLang="en-US" sz="2800" dirty="0">
                <a:solidFill>
                  <a:schemeClr val="bg1"/>
                </a:solidFill>
              </a:rPr>
              <a:t>구현</a:t>
            </a:r>
            <a:r>
              <a:rPr lang="en-US" altLang="ko-KR" sz="2800" dirty="0">
                <a:solidFill>
                  <a:schemeClr val="bg1"/>
                </a:solidFill>
              </a:rPr>
              <a:t>x), Community, About, Support, </a:t>
            </a:r>
            <a:r>
              <a:rPr lang="ko-KR" altLang="en-US" sz="2800" dirty="0">
                <a:solidFill>
                  <a:schemeClr val="bg1"/>
                </a:solidFill>
              </a:rPr>
              <a:t>회원가입</a:t>
            </a:r>
            <a:r>
              <a:rPr lang="en-US" altLang="ko-KR" sz="2800" dirty="0">
                <a:solidFill>
                  <a:schemeClr val="bg1"/>
                </a:solidFill>
              </a:rPr>
              <a:t>(Sign-up), </a:t>
            </a:r>
            <a:r>
              <a:rPr lang="ko-KR" altLang="en-US" sz="2800" dirty="0">
                <a:solidFill>
                  <a:schemeClr val="bg1"/>
                </a:solidFill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</a:rPr>
              <a:t>(Sign-in)</a:t>
            </a:r>
            <a:r>
              <a:rPr lang="ko-KR" altLang="en-US" sz="2800" dirty="0">
                <a:solidFill>
                  <a:schemeClr val="bg1"/>
                </a:solidFill>
              </a:rPr>
              <a:t>으로 구성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메인 컨텐츠</a:t>
            </a:r>
            <a:r>
              <a:rPr lang="en-US" altLang="ko-KR" sz="2800" b="1" dirty="0">
                <a:solidFill>
                  <a:schemeClr val="bg1"/>
                </a:solidFill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</a:rPr>
              <a:t>로그인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</a:rPr>
              <a:t>로그인 타이틀</a:t>
            </a:r>
            <a:r>
              <a:rPr lang="en-US" altLang="ko-KR" sz="2800" dirty="0">
                <a:solidFill>
                  <a:schemeClr val="bg1"/>
                </a:solidFill>
              </a:rPr>
              <a:t>, ID, Password, </a:t>
            </a:r>
            <a:r>
              <a:rPr lang="ko-KR" altLang="en-US" sz="2800" dirty="0">
                <a:solidFill>
                  <a:schemeClr val="bg1"/>
                </a:solidFill>
              </a:rPr>
              <a:t>로그인 버튼</a:t>
            </a:r>
            <a:r>
              <a:rPr lang="en-US" altLang="ko-KR" sz="2800" dirty="0">
                <a:solidFill>
                  <a:schemeClr val="bg1"/>
                </a:solidFill>
              </a:rPr>
              <a:t>, Sign-up | Help!(</a:t>
            </a:r>
            <a:r>
              <a:rPr lang="ko-KR" altLang="en-US" sz="2800" dirty="0">
                <a:solidFill>
                  <a:schemeClr val="bg1"/>
                </a:solidFill>
              </a:rPr>
              <a:t>회원가입 페이지 이동 </a:t>
            </a:r>
            <a:r>
              <a:rPr lang="en-US" altLang="ko-KR" sz="2800" dirty="0">
                <a:solidFill>
                  <a:schemeClr val="bg1"/>
                </a:solidFill>
              </a:rPr>
              <a:t>| </a:t>
            </a:r>
            <a:r>
              <a:rPr lang="ko-KR" altLang="en-US" sz="2800" dirty="0">
                <a:solidFill>
                  <a:schemeClr val="bg1"/>
                </a:solidFill>
              </a:rPr>
              <a:t>회원정보 찾기 페이지 이동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r>
              <a:rPr lang="ko-KR" altLang="en-US" sz="2800" dirty="0">
                <a:solidFill>
                  <a:schemeClr val="bg1"/>
                </a:solidFill>
              </a:rPr>
              <a:t>로 구성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 err="1">
                <a:solidFill>
                  <a:schemeClr val="bg1"/>
                </a:solidFill>
              </a:rPr>
              <a:t>푸터</a:t>
            </a:r>
            <a:r>
              <a:rPr lang="en-US" altLang="ko-KR" sz="2800" b="1" dirty="0">
                <a:solidFill>
                  <a:schemeClr val="bg1"/>
                </a:solidFill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</a:rPr>
              <a:t>전체페이지 공유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로고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Privacy Policy, Terms &amp; Conditions,  Cookie Policy, Contact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 구성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1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92" t="10751" r="96" b="35103"/>
          <a:stretch/>
        </p:blipFill>
        <p:spPr>
          <a:xfrm>
            <a:off x="18895485" y="-87191"/>
            <a:ext cx="8607432" cy="1397169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392012" y="5854059"/>
            <a:ext cx="2659380" cy="11289"/>
            <a:chOff x="1143000" y="14111"/>
            <a:chExt cx="2659380" cy="11289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40649" y="4598672"/>
            <a:ext cx="3357819" cy="48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INDEX</a:t>
            </a:r>
            <a:endParaRPr lang="en-US" sz="24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32760" y="5572212"/>
            <a:ext cx="4051305" cy="483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CONTENTS</a:t>
            </a:r>
            <a:endParaRPr lang="en-US" sz="24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31312" y="7478156"/>
            <a:ext cx="335781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24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메인페이지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레이아웃</a:t>
            </a:r>
            <a:endParaRPr lang="en-US" sz="3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31793" y="8401454"/>
            <a:ext cx="3357819" cy="48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</a:rPr>
              <a:t>5. </a:t>
            </a:r>
            <a:r>
              <a:rPr lang="ko-KR" altLang="en-US" sz="2400" b="1" spc="-300" dirty="0" err="1">
                <a:solidFill>
                  <a:srgbClr val="FFFFFF"/>
                </a:solidFill>
                <a:latin typeface="+mn-ea"/>
                <a:cs typeface="Calibri (MS) Bold"/>
              </a:rPr>
              <a:t>메인페이지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</a:rPr>
              <a:t> </a:t>
            </a:r>
            <a:r>
              <a:rPr lang="en-US" altLang="ko-KR" sz="2400" b="1" spc="-300" dirty="0">
                <a:solidFill>
                  <a:srgbClr val="FFFFFF"/>
                </a:solidFill>
                <a:latin typeface="+mn-ea"/>
                <a:cs typeface="Calibri (MS) Bold"/>
              </a:rPr>
              <a:t>UI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</a:rPr>
              <a:t>구현</a:t>
            </a:r>
            <a:endParaRPr lang="en-US" sz="24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39201" y="9385906"/>
            <a:ext cx="3357819" cy="47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200" b="1" spc="-300" dirty="0">
                <a:solidFill>
                  <a:srgbClr val="FFFFFF"/>
                </a:solidFill>
                <a:latin typeface="+mn-ea"/>
                <a:cs typeface="Calibri (MS) Bold"/>
              </a:rPr>
              <a:t>6.  </a:t>
            </a:r>
            <a:r>
              <a:rPr lang="ko-KR" altLang="en-US" sz="2200" b="1" spc="-300" dirty="0" err="1">
                <a:solidFill>
                  <a:srgbClr val="FFFFFF"/>
                </a:solidFill>
                <a:latin typeface="+mn-ea"/>
                <a:cs typeface="Calibri (MS) Bold"/>
              </a:rPr>
              <a:t>메인페이지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</a:rPr>
              <a:t> 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</a:rPr>
              <a:t>UI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</a:rPr>
              <a:t>구현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</a:rPr>
              <a:t>(910px)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32760" y="10378452"/>
            <a:ext cx="3357819" cy="48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서브페이지 레이아웃</a:t>
            </a:r>
            <a:endParaRPr lang="en-US" sz="2400" b="1" spc="-300" dirty="0" err="1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33244" y="11335245"/>
            <a:ext cx="3357819" cy="48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8. 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서브페이지 컨텐츠</a:t>
            </a:r>
            <a:endParaRPr lang="en-US" sz="24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178875" y="4537783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78393" y="5510311"/>
            <a:ext cx="1969489" cy="55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２</a:t>
            </a: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178393" y="6460860"/>
            <a:ext cx="1969489" cy="55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3~4</a:t>
            </a: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178875" y="7439351"/>
            <a:ext cx="1969489" cy="55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178875" y="8341307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6~8P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178393" y="9339235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9~11P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178875" y="10343531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178875" y="11293675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13P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6934673" cy="1846659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ko-KR" altLang="en-US" sz="12000" b="1" dirty="0">
                <a:solidFill>
                  <a:srgbClr val="FFFFFF"/>
                </a:solidFill>
                <a:latin typeface="+mn-ea"/>
                <a:cs typeface="Arimo Bold"/>
              </a:rPr>
              <a:t>INDEX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397656" y="487192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5F4D6333-D181-E604-2332-5045ED618F13}"/>
              </a:ext>
            </a:extLst>
          </p:cNvPr>
          <p:cNvGrpSpPr>
            <a:grpSpLocks noChangeAspect="1"/>
          </p:cNvGrpSpPr>
          <p:nvPr/>
        </p:nvGrpSpPr>
        <p:grpSpPr>
          <a:xfrm>
            <a:off x="4393463" y="7777226"/>
            <a:ext cx="2659380" cy="11289"/>
            <a:chOff x="1143000" y="14111"/>
            <a:chExt cx="2659380" cy="11289"/>
          </a:xfrm>
        </p:grpSpPr>
        <p:sp>
          <p:nvSpPr>
            <p:cNvPr id="48" name="Freeform 9" descr="preencoded.png">
              <a:extLst>
                <a:ext uri="{FF2B5EF4-FFF2-40B4-BE49-F238E27FC236}">
                  <a16:creationId xmlns:a16="http://schemas.microsoft.com/office/drawing/2014/main" id="{03E9CF13-51A0-BFC4-0BEA-234B720C0BE9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Freeform 9" descr="preencoded.png">
            <a:extLst>
              <a:ext uri="{FF2B5EF4-FFF2-40B4-BE49-F238E27FC236}">
                <a16:creationId xmlns:a16="http://schemas.microsoft.com/office/drawing/2014/main" id="{71DD0B91-54D2-77A9-56E7-8993380CE56B}"/>
              </a:ext>
            </a:extLst>
          </p:cNvPr>
          <p:cNvSpPr/>
          <p:nvPr/>
        </p:nvSpPr>
        <p:spPr>
          <a:xfrm>
            <a:off x="4391919" y="680228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2EFEDB79-7ABB-6585-F68E-63C8044723FE}"/>
              </a:ext>
            </a:extLst>
          </p:cNvPr>
          <p:cNvGrpSpPr>
            <a:grpSpLocks noChangeAspect="1"/>
          </p:cNvGrpSpPr>
          <p:nvPr/>
        </p:nvGrpSpPr>
        <p:grpSpPr>
          <a:xfrm>
            <a:off x="4393462" y="9682225"/>
            <a:ext cx="2659380" cy="11289"/>
            <a:chOff x="1143000" y="14111"/>
            <a:chExt cx="2659380" cy="11289"/>
          </a:xfrm>
        </p:grpSpPr>
        <p:sp>
          <p:nvSpPr>
            <p:cNvPr id="52" name="Freeform 9" descr="preencoded.png">
              <a:extLst>
                <a:ext uri="{FF2B5EF4-FFF2-40B4-BE49-F238E27FC236}">
                  <a16:creationId xmlns:a16="http://schemas.microsoft.com/office/drawing/2014/main" id="{B6624C1B-39B6-88C3-8E81-2E314964396A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3" name="Freeform 9" descr="preencoded.png">
            <a:extLst>
              <a:ext uri="{FF2B5EF4-FFF2-40B4-BE49-F238E27FC236}">
                <a16:creationId xmlns:a16="http://schemas.microsoft.com/office/drawing/2014/main" id="{C41B74A2-3B0F-CECD-D0C2-883FC404117F}"/>
              </a:ext>
            </a:extLst>
          </p:cNvPr>
          <p:cNvSpPr/>
          <p:nvPr/>
        </p:nvSpPr>
        <p:spPr>
          <a:xfrm>
            <a:off x="4391918" y="870009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A79B65ED-C485-A3C6-4068-C015026CC2E7}"/>
              </a:ext>
            </a:extLst>
          </p:cNvPr>
          <p:cNvGrpSpPr>
            <a:grpSpLocks noChangeAspect="1"/>
          </p:cNvGrpSpPr>
          <p:nvPr/>
        </p:nvGrpSpPr>
        <p:grpSpPr>
          <a:xfrm>
            <a:off x="4400650" y="10681450"/>
            <a:ext cx="2659380" cy="11289"/>
            <a:chOff x="1143000" y="14111"/>
            <a:chExt cx="2659380" cy="11289"/>
          </a:xfrm>
        </p:grpSpPr>
        <p:sp>
          <p:nvSpPr>
            <p:cNvPr id="55" name="Freeform 9" descr="preencoded.png">
              <a:extLst>
                <a:ext uri="{FF2B5EF4-FFF2-40B4-BE49-F238E27FC236}">
                  <a16:creationId xmlns:a16="http://schemas.microsoft.com/office/drawing/2014/main" id="{8DEEA573-5941-DBD2-E5E9-C51F4D445508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70B24049-1C33-532F-D44E-04577567D189}"/>
              </a:ext>
            </a:extLst>
          </p:cNvPr>
          <p:cNvGrpSpPr>
            <a:grpSpLocks noChangeAspect="1"/>
          </p:cNvGrpSpPr>
          <p:nvPr/>
        </p:nvGrpSpPr>
        <p:grpSpPr>
          <a:xfrm>
            <a:off x="4393460" y="11637543"/>
            <a:ext cx="2659380" cy="11289"/>
            <a:chOff x="1143000" y="14111"/>
            <a:chExt cx="2659380" cy="11289"/>
          </a:xfrm>
        </p:grpSpPr>
        <p:sp>
          <p:nvSpPr>
            <p:cNvPr id="57" name="Freeform 9" descr="preencoded.png">
              <a:extLst>
                <a:ext uri="{FF2B5EF4-FFF2-40B4-BE49-F238E27FC236}">
                  <a16:creationId xmlns:a16="http://schemas.microsoft.com/office/drawing/2014/main" id="{A0356793-9425-E134-9C8F-F0435E69404F}"/>
                </a:ext>
              </a:extLst>
            </p:cNvPr>
            <p:cNvSpPr/>
            <p:nvPr/>
          </p:nvSpPr>
          <p:spPr>
            <a:xfrm>
              <a:off x="1143000" y="14111"/>
              <a:ext cx="2659380" cy="11289"/>
            </a:xfrm>
            <a:custGeom>
              <a:avLst/>
              <a:gdLst/>
              <a:ahLst/>
              <a:cxnLst/>
              <a:rect l="l" t="t" r="r" b="b"/>
              <a:pathLst>
                <a:path w="3802380" h="25400">
                  <a:moveTo>
                    <a:pt x="0" y="0"/>
                  </a:moveTo>
                  <a:lnTo>
                    <a:pt x="3802380" y="0"/>
                  </a:lnTo>
                  <a:lnTo>
                    <a:pt x="380238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6" b="-66"/>
              </a:stretch>
            </a:blipFill>
          </p:spPr>
          <p:txBody>
            <a:bodyPr/>
            <a:lstStyle/>
            <a:p>
              <a:pPr defTabSz="1219170"/>
              <a:endParaRPr lang="ko-KR" altLang="en-US" sz="2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1P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6AA52F25-C2BA-9695-F39D-D5AE387245C7}"/>
              </a:ext>
            </a:extLst>
          </p:cNvPr>
          <p:cNvSpPr txBox="1"/>
          <p:nvPr/>
        </p:nvSpPr>
        <p:spPr>
          <a:xfrm>
            <a:off x="933313" y="12319266"/>
            <a:ext cx="3357819" cy="47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９</a:t>
            </a:r>
            <a:r>
              <a:rPr 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.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서브페이지 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UI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구현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(910px)</a:t>
            </a:r>
            <a:r>
              <a:rPr 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 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FC6051BC-C21E-67A2-4C28-B3C703376D7C}"/>
              </a:ext>
            </a:extLst>
          </p:cNvPr>
          <p:cNvSpPr txBox="1"/>
          <p:nvPr/>
        </p:nvSpPr>
        <p:spPr>
          <a:xfrm>
            <a:off x="1042831" y="6545386"/>
            <a:ext cx="3357819" cy="483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HTML</a:t>
            </a:r>
            <a:r>
              <a:rPr lang="ko-KR" altLang="en-US" sz="24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표준오류검사</a:t>
            </a:r>
            <a:endParaRPr lang="en-US" sz="24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FED10E73-458A-31FA-B6F7-D1214668F8D5}"/>
              </a:ext>
            </a:extLst>
          </p:cNvPr>
          <p:cNvSpPr txBox="1"/>
          <p:nvPr/>
        </p:nvSpPr>
        <p:spPr>
          <a:xfrm>
            <a:off x="7178392" y="12243819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14P</a:t>
            </a:r>
          </a:p>
        </p:txBody>
      </p:sp>
      <p:sp>
        <p:nvSpPr>
          <p:cNvPr id="50" name="Freeform 9" descr="preencoded.png">
            <a:extLst>
              <a:ext uri="{FF2B5EF4-FFF2-40B4-BE49-F238E27FC236}">
                <a16:creationId xmlns:a16="http://schemas.microsoft.com/office/drawing/2014/main" id="{658F13CD-AE77-41DD-9667-EA285838A15C}"/>
              </a:ext>
            </a:extLst>
          </p:cNvPr>
          <p:cNvSpPr/>
          <p:nvPr/>
        </p:nvSpPr>
        <p:spPr>
          <a:xfrm>
            <a:off x="4393460" y="12670135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1" name="TextBox 34">
            <a:extLst>
              <a:ext uri="{FF2B5EF4-FFF2-40B4-BE49-F238E27FC236}">
                <a16:creationId xmlns:a16="http://schemas.microsoft.com/office/drawing/2014/main" id="{FD25448A-5178-4252-8FF1-D18F571082AD}"/>
              </a:ext>
            </a:extLst>
          </p:cNvPr>
          <p:cNvSpPr txBox="1"/>
          <p:nvPr/>
        </p:nvSpPr>
        <p:spPr>
          <a:xfrm>
            <a:off x="9713211" y="4558181"/>
            <a:ext cx="3549743" cy="483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회원가입페이지 레이아웃</a:t>
            </a:r>
            <a:endParaRPr lang="en-US" sz="24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4D0147E4-8743-40B4-9A9B-25226EF4F020}"/>
              </a:ext>
            </a:extLst>
          </p:cNvPr>
          <p:cNvSpPr txBox="1"/>
          <p:nvPr/>
        </p:nvSpPr>
        <p:spPr>
          <a:xfrm>
            <a:off x="16665419" y="4482734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15P</a:t>
            </a:r>
          </a:p>
        </p:txBody>
      </p:sp>
      <p:sp>
        <p:nvSpPr>
          <p:cNvPr id="63" name="Freeform 9" descr="preencoded.png">
            <a:extLst>
              <a:ext uri="{FF2B5EF4-FFF2-40B4-BE49-F238E27FC236}">
                <a16:creationId xmlns:a16="http://schemas.microsoft.com/office/drawing/2014/main" id="{FFEB2FE3-4146-4B9C-A9C5-F9E2A294FECC}"/>
              </a:ext>
            </a:extLst>
          </p:cNvPr>
          <p:cNvSpPr/>
          <p:nvPr/>
        </p:nvSpPr>
        <p:spPr>
          <a:xfrm>
            <a:off x="13880487" y="4909050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3" name="TextBox 34">
            <a:extLst>
              <a:ext uri="{FF2B5EF4-FFF2-40B4-BE49-F238E27FC236}">
                <a16:creationId xmlns:a16="http://schemas.microsoft.com/office/drawing/2014/main" id="{C7B4767A-8318-4D51-8FCC-C868B38ADD2F}"/>
              </a:ext>
            </a:extLst>
          </p:cNvPr>
          <p:cNvSpPr txBox="1"/>
          <p:nvPr/>
        </p:nvSpPr>
        <p:spPr>
          <a:xfrm>
            <a:off x="9713211" y="5578237"/>
            <a:ext cx="3357819" cy="49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회원가입페이지 </a:t>
            </a:r>
            <a:r>
              <a:rPr lang="en-US" altLang="ko-KR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UI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구현</a:t>
            </a:r>
            <a:endParaRPr lang="en-US" sz="24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4" name="TextBox 43">
            <a:extLst>
              <a:ext uri="{FF2B5EF4-FFF2-40B4-BE49-F238E27FC236}">
                <a16:creationId xmlns:a16="http://schemas.microsoft.com/office/drawing/2014/main" id="{29029A2F-DB8C-4259-A4E9-9A1A0471CB72}"/>
              </a:ext>
            </a:extLst>
          </p:cNvPr>
          <p:cNvSpPr txBox="1"/>
          <p:nvPr/>
        </p:nvSpPr>
        <p:spPr>
          <a:xfrm>
            <a:off x="16665419" y="5502790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16P</a:t>
            </a:r>
          </a:p>
        </p:txBody>
      </p:sp>
      <p:sp>
        <p:nvSpPr>
          <p:cNvPr id="75" name="Freeform 9" descr="preencoded.png">
            <a:extLst>
              <a:ext uri="{FF2B5EF4-FFF2-40B4-BE49-F238E27FC236}">
                <a16:creationId xmlns:a16="http://schemas.microsoft.com/office/drawing/2014/main" id="{2104C55F-175E-4873-93D6-D6635648C6C6}"/>
              </a:ext>
            </a:extLst>
          </p:cNvPr>
          <p:cNvSpPr/>
          <p:nvPr/>
        </p:nvSpPr>
        <p:spPr>
          <a:xfrm>
            <a:off x="13880487" y="592910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6" name="TextBox 34">
            <a:extLst>
              <a:ext uri="{FF2B5EF4-FFF2-40B4-BE49-F238E27FC236}">
                <a16:creationId xmlns:a16="http://schemas.microsoft.com/office/drawing/2014/main" id="{4B3F2202-A939-476F-83F7-41A6C31E6C73}"/>
              </a:ext>
            </a:extLst>
          </p:cNvPr>
          <p:cNvSpPr txBox="1"/>
          <p:nvPr/>
        </p:nvSpPr>
        <p:spPr>
          <a:xfrm>
            <a:off x="9692323" y="6521533"/>
            <a:ext cx="3868953" cy="491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12.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ko-KR" alt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회원가입페이지 </a:t>
            </a:r>
            <a:r>
              <a:rPr lang="en-US" altLang="ko-KR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UI</a:t>
            </a:r>
            <a:r>
              <a:rPr lang="ko-KR" alt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구현</a:t>
            </a:r>
            <a:r>
              <a:rPr lang="en-US" altLang="ko-KR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(910px)</a:t>
            </a:r>
            <a:endParaRPr lang="en-US" sz="23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7" name="TextBox 43">
            <a:extLst>
              <a:ext uri="{FF2B5EF4-FFF2-40B4-BE49-F238E27FC236}">
                <a16:creationId xmlns:a16="http://schemas.microsoft.com/office/drawing/2014/main" id="{E5795E6A-E06A-415A-8B02-40CA49E4228C}"/>
              </a:ext>
            </a:extLst>
          </p:cNvPr>
          <p:cNvSpPr txBox="1"/>
          <p:nvPr/>
        </p:nvSpPr>
        <p:spPr>
          <a:xfrm>
            <a:off x="16644531" y="6446086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17P</a:t>
            </a:r>
          </a:p>
        </p:txBody>
      </p:sp>
      <p:sp>
        <p:nvSpPr>
          <p:cNvPr id="78" name="Freeform 9" descr="preencoded.png">
            <a:extLst>
              <a:ext uri="{FF2B5EF4-FFF2-40B4-BE49-F238E27FC236}">
                <a16:creationId xmlns:a16="http://schemas.microsoft.com/office/drawing/2014/main" id="{2DC8C330-1A27-4E62-B96E-FDAE136D8701}"/>
              </a:ext>
            </a:extLst>
          </p:cNvPr>
          <p:cNvSpPr/>
          <p:nvPr/>
        </p:nvSpPr>
        <p:spPr>
          <a:xfrm>
            <a:off x="13859599" y="6872402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9" name="TextBox 34">
            <a:extLst>
              <a:ext uri="{FF2B5EF4-FFF2-40B4-BE49-F238E27FC236}">
                <a16:creationId xmlns:a16="http://schemas.microsoft.com/office/drawing/2014/main" id="{C620C468-E515-41D3-8636-52254BD513F5}"/>
              </a:ext>
            </a:extLst>
          </p:cNvPr>
          <p:cNvSpPr txBox="1"/>
          <p:nvPr/>
        </p:nvSpPr>
        <p:spPr>
          <a:xfrm>
            <a:off x="9719171" y="7481408"/>
            <a:ext cx="3357819" cy="48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13.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ko-KR" altLang="en-US" sz="24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로그인페이지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레이아웃</a:t>
            </a:r>
            <a:endParaRPr lang="en-US" sz="24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80" name="TextBox 43">
            <a:extLst>
              <a:ext uri="{FF2B5EF4-FFF2-40B4-BE49-F238E27FC236}">
                <a16:creationId xmlns:a16="http://schemas.microsoft.com/office/drawing/2014/main" id="{25AFF4B5-76CF-42D8-BA0E-4C507D6AD565}"/>
              </a:ext>
            </a:extLst>
          </p:cNvPr>
          <p:cNvSpPr txBox="1"/>
          <p:nvPr/>
        </p:nvSpPr>
        <p:spPr>
          <a:xfrm>
            <a:off x="16671379" y="7405961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18P</a:t>
            </a:r>
          </a:p>
        </p:txBody>
      </p:sp>
      <p:sp>
        <p:nvSpPr>
          <p:cNvPr id="81" name="Freeform 9" descr="preencoded.png">
            <a:extLst>
              <a:ext uri="{FF2B5EF4-FFF2-40B4-BE49-F238E27FC236}">
                <a16:creationId xmlns:a16="http://schemas.microsoft.com/office/drawing/2014/main" id="{BAB902AF-84C4-466E-8CFE-06C236CF0F43}"/>
              </a:ext>
            </a:extLst>
          </p:cNvPr>
          <p:cNvSpPr/>
          <p:nvPr/>
        </p:nvSpPr>
        <p:spPr>
          <a:xfrm>
            <a:off x="13886447" y="7832277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2" name="TextBox 34">
            <a:extLst>
              <a:ext uri="{FF2B5EF4-FFF2-40B4-BE49-F238E27FC236}">
                <a16:creationId xmlns:a16="http://schemas.microsoft.com/office/drawing/2014/main" id="{35EC0C9A-7C88-4562-A1F3-5DA41D5FE062}"/>
              </a:ext>
            </a:extLst>
          </p:cNvPr>
          <p:cNvSpPr txBox="1"/>
          <p:nvPr/>
        </p:nvSpPr>
        <p:spPr>
          <a:xfrm>
            <a:off x="9719171" y="8404113"/>
            <a:ext cx="3357819" cy="48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14.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ko-KR" altLang="en-US" sz="24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로그인페이지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en-US" altLang="ko-KR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UI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구현</a:t>
            </a:r>
            <a:endParaRPr lang="en-US" sz="24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83" name="TextBox 43">
            <a:extLst>
              <a:ext uri="{FF2B5EF4-FFF2-40B4-BE49-F238E27FC236}">
                <a16:creationId xmlns:a16="http://schemas.microsoft.com/office/drawing/2014/main" id="{DB084E0B-6275-470C-ABA8-78C10ED8515E}"/>
              </a:ext>
            </a:extLst>
          </p:cNvPr>
          <p:cNvSpPr txBox="1"/>
          <p:nvPr/>
        </p:nvSpPr>
        <p:spPr>
          <a:xfrm>
            <a:off x="16671379" y="8328666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19P</a:t>
            </a:r>
          </a:p>
        </p:txBody>
      </p:sp>
      <p:sp>
        <p:nvSpPr>
          <p:cNvPr id="84" name="Freeform 9" descr="preencoded.png">
            <a:extLst>
              <a:ext uri="{FF2B5EF4-FFF2-40B4-BE49-F238E27FC236}">
                <a16:creationId xmlns:a16="http://schemas.microsoft.com/office/drawing/2014/main" id="{C9AA6F9F-908A-4E7D-BDD3-9CE379FAF889}"/>
              </a:ext>
            </a:extLst>
          </p:cNvPr>
          <p:cNvSpPr/>
          <p:nvPr/>
        </p:nvSpPr>
        <p:spPr>
          <a:xfrm>
            <a:off x="13886447" y="8754982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3FD39E07-A663-4EFC-8437-470781119435}"/>
              </a:ext>
            </a:extLst>
          </p:cNvPr>
          <p:cNvSpPr txBox="1"/>
          <p:nvPr/>
        </p:nvSpPr>
        <p:spPr>
          <a:xfrm>
            <a:off x="9737595" y="9451046"/>
            <a:ext cx="3685797" cy="483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15.</a:t>
            </a:r>
            <a:r>
              <a:rPr lang="ko-KR" alt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ko-KR" altLang="en-US" sz="23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로그인페이지</a:t>
            </a:r>
            <a:r>
              <a:rPr lang="ko-KR" alt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en-US" altLang="ko-KR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UI</a:t>
            </a:r>
            <a:r>
              <a:rPr lang="ko-KR" alt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구현</a:t>
            </a:r>
            <a:r>
              <a:rPr lang="en-US" altLang="ko-KR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(910px)</a:t>
            </a:r>
            <a:endParaRPr lang="en-US" sz="23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id="{BC52B409-0537-4A68-A8CB-62EF04C3D68B}"/>
              </a:ext>
            </a:extLst>
          </p:cNvPr>
          <p:cNvSpPr txBox="1"/>
          <p:nvPr/>
        </p:nvSpPr>
        <p:spPr>
          <a:xfrm>
            <a:off x="16689803" y="9359236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20P</a:t>
            </a:r>
          </a:p>
        </p:txBody>
      </p:sp>
      <p:sp>
        <p:nvSpPr>
          <p:cNvPr id="60" name="Freeform 9" descr="preencoded.png">
            <a:extLst>
              <a:ext uri="{FF2B5EF4-FFF2-40B4-BE49-F238E27FC236}">
                <a16:creationId xmlns:a16="http://schemas.microsoft.com/office/drawing/2014/main" id="{00F757DA-315C-445D-93E3-13418AFD0E7B}"/>
              </a:ext>
            </a:extLst>
          </p:cNvPr>
          <p:cNvSpPr/>
          <p:nvPr/>
        </p:nvSpPr>
        <p:spPr>
          <a:xfrm>
            <a:off x="13904871" y="9801915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613F8578-9731-42DA-B499-74B82FBFDE9C}"/>
              </a:ext>
            </a:extLst>
          </p:cNvPr>
          <p:cNvSpPr txBox="1"/>
          <p:nvPr/>
        </p:nvSpPr>
        <p:spPr>
          <a:xfrm>
            <a:off x="9716707" y="10430918"/>
            <a:ext cx="3868953" cy="491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16.</a:t>
            </a:r>
            <a:r>
              <a:rPr lang="ko-KR" alt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en-US" sz="24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ko-KR" alt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색상</a:t>
            </a:r>
            <a:r>
              <a:rPr lang="en-US" altLang="ko-KR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, </a:t>
            </a:r>
            <a:r>
              <a:rPr lang="ko-KR" alt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폰트</a:t>
            </a:r>
            <a:r>
              <a:rPr lang="en-US" altLang="ko-KR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, </a:t>
            </a:r>
            <a:r>
              <a:rPr lang="ko-KR" altLang="en-US" sz="23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공유디자인</a:t>
            </a:r>
            <a:endParaRPr lang="en-US" sz="23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65" name="TextBox 43">
            <a:extLst>
              <a:ext uri="{FF2B5EF4-FFF2-40B4-BE49-F238E27FC236}">
                <a16:creationId xmlns:a16="http://schemas.microsoft.com/office/drawing/2014/main" id="{DF591EA5-B9AA-425C-A499-800642558598}"/>
              </a:ext>
            </a:extLst>
          </p:cNvPr>
          <p:cNvSpPr txBox="1"/>
          <p:nvPr/>
        </p:nvSpPr>
        <p:spPr>
          <a:xfrm>
            <a:off x="16668915" y="10339108"/>
            <a:ext cx="196948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21P</a:t>
            </a:r>
          </a:p>
        </p:txBody>
      </p:sp>
      <p:sp>
        <p:nvSpPr>
          <p:cNvPr id="66" name="Freeform 9" descr="preencoded.png">
            <a:extLst>
              <a:ext uri="{FF2B5EF4-FFF2-40B4-BE49-F238E27FC236}">
                <a16:creationId xmlns:a16="http://schemas.microsoft.com/office/drawing/2014/main" id="{8C98FF65-1A61-47B2-953C-12FBD949A8C1}"/>
              </a:ext>
            </a:extLst>
          </p:cNvPr>
          <p:cNvSpPr/>
          <p:nvPr/>
        </p:nvSpPr>
        <p:spPr>
          <a:xfrm>
            <a:off x="13883983" y="10781787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400">
              <a:solidFill>
                <a:prstClr val="black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0AF8A6-3698-3744-6357-866F26BE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43100C-5964-4505-BABE-383E7A370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" b="-1"/>
          <a:stretch/>
        </p:blipFill>
        <p:spPr>
          <a:xfrm>
            <a:off x="1148297" y="3463624"/>
            <a:ext cx="8503666" cy="918963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9128488-3CBB-3A8E-45F4-2CB591BF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9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3735B785-D404-0ADF-B937-B3105161E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287" y="732264"/>
            <a:ext cx="5312410" cy="69414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918F26A-6D88-6344-B84A-025226D2438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0EEB45-D1C8-55A1-FBE0-EE5AE8CA022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n-ea"/>
                </a:rPr>
                <a:t>17. </a:t>
              </a:r>
              <a:r>
                <a:rPr lang="ko-KR" altLang="en-US" sz="6600" b="1" kern="0" dirty="0" err="1">
                  <a:solidFill>
                    <a:srgbClr val="1A202C"/>
                  </a:solidFill>
                  <a:latin typeface="+mn-ea"/>
                </a:rPr>
                <a:t>로그인페이지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n-ea"/>
                </a:rPr>
                <a:t>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n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n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n-ea"/>
                </a:rPr>
                <a:t>_</a:t>
              </a:r>
              <a:r>
                <a:rPr lang="ko-KR" altLang="en-US" sz="6600" b="1" kern="0" dirty="0" err="1">
                  <a:solidFill>
                    <a:srgbClr val="1A202C"/>
                  </a:solidFill>
                  <a:latin typeface="+mn-ea"/>
                </a:rPr>
                <a:t>컨텐츠영역</a:t>
              </a:r>
              <a:endParaRPr lang="ko-KR" altLang="en-US" sz="6600" b="1" kern="0" dirty="0">
                <a:solidFill>
                  <a:srgbClr val="1A202C"/>
                </a:solidFill>
                <a:latin typeface="+mn-ea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41FAE59-88B4-2201-3208-FD022A521A2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8182C7-2FD2-4756-9C05-82C5A524683E}"/>
              </a:ext>
            </a:extLst>
          </p:cNvPr>
          <p:cNvSpPr/>
          <p:nvPr/>
        </p:nvSpPr>
        <p:spPr>
          <a:xfrm>
            <a:off x="21846159" y="12477978"/>
            <a:ext cx="1786234" cy="1719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19P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심예진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5E00E0-E58B-464C-B493-6C7C22F3A183}"/>
              </a:ext>
            </a:extLst>
          </p:cNvPr>
          <p:cNvSpPr/>
          <p:nvPr/>
        </p:nvSpPr>
        <p:spPr>
          <a:xfrm>
            <a:off x="2337533" y="4590811"/>
            <a:ext cx="6158746" cy="145798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B71695-829F-40FD-B766-DEBAC6A385D9}"/>
              </a:ext>
            </a:extLst>
          </p:cNvPr>
          <p:cNvSpPr/>
          <p:nvPr/>
        </p:nvSpPr>
        <p:spPr>
          <a:xfrm>
            <a:off x="2337533" y="6427242"/>
            <a:ext cx="6158746" cy="151312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4E01DE-F7B3-49BC-B739-6B321378FC80}"/>
              </a:ext>
            </a:extLst>
          </p:cNvPr>
          <p:cNvSpPr/>
          <p:nvPr/>
        </p:nvSpPr>
        <p:spPr>
          <a:xfrm>
            <a:off x="2337533" y="8058442"/>
            <a:ext cx="6158746" cy="151312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262B05-FE6F-4658-B83A-2C0130975C87}"/>
              </a:ext>
            </a:extLst>
          </p:cNvPr>
          <p:cNvSpPr/>
          <p:nvPr/>
        </p:nvSpPr>
        <p:spPr>
          <a:xfrm>
            <a:off x="2337533" y="10181352"/>
            <a:ext cx="6158746" cy="10861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06783B-E2FD-4320-BF3C-3870704F1B41}"/>
              </a:ext>
            </a:extLst>
          </p:cNvPr>
          <p:cNvSpPr/>
          <p:nvPr/>
        </p:nvSpPr>
        <p:spPr>
          <a:xfrm>
            <a:off x="2337533" y="11339480"/>
            <a:ext cx="6158746" cy="36491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0D7E9-5F7A-4FF1-B73F-D300F98B414D}"/>
              </a:ext>
            </a:extLst>
          </p:cNvPr>
          <p:cNvSpPr txBox="1"/>
          <p:nvPr/>
        </p:nvSpPr>
        <p:spPr>
          <a:xfrm>
            <a:off x="10841199" y="4584165"/>
            <a:ext cx="11607742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</a:rPr>
              <a:t>로그인 타이틀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</a:rPr>
              <a:t>E-mail ID</a:t>
            </a:r>
            <a:r>
              <a:rPr lang="ko-KR" altLang="en-US" sz="2800" b="1" dirty="0" err="1">
                <a:solidFill>
                  <a:schemeClr val="bg1"/>
                </a:solidFill>
              </a:rPr>
              <a:t>입력창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</a:rPr>
              <a:t>Password</a:t>
            </a:r>
            <a:r>
              <a:rPr lang="ko-KR" altLang="en-US" sz="2800" b="1" dirty="0" err="1">
                <a:solidFill>
                  <a:schemeClr val="bg1"/>
                </a:solidFill>
              </a:rPr>
              <a:t>입력창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endParaRPr lang="en-US" altLang="ko-KR" sz="2800" b="1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endParaRPr lang="en-US" altLang="ko-KR" sz="2800" b="1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endParaRPr lang="en-US" altLang="ko-KR" sz="2800" b="1" dirty="0">
              <a:solidFill>
                <a:schemeClr val="bg1"/>
              </a:solidFill>
            </a:endParaRPr>
          </a:p>
          <a:p>
            <a:pPr marL="685800" indent="-6858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</a:rPr>
              <a:t>Sign in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     - </a:t>
            </a:r>
            <a:r>
              <a:rPr lang="ko-KR" altLang="en-US" sz="2800" dirty="0">
                <a:solidFill>
                  <a:schemeClr val="bg1"/>
                </a:solidFill>
              </a:rPr>
              <a:t>회원정보 불일치 시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타이틀 하단부에 에러박스 표시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</a:rPr>
              <a:t>미구현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     - </a:t>
            </a:r>
            <a:r>
              <a:rPr lang="ko-KR" altLang="en-US" sz="2800" dirty="0">
                <a:solidFill>
                  <a:schemeClr val="bg1"/>
                </a:solidFill>
              </a:rPr>
              <a:t>회원정보 일치 시 로그인 후 </a:t>
            </a:r>
            <a:r>
              <a:rPr lang="ko-KR" altLang="en-US" sz="2800" dirty="0" err="1">
                <a:solidFill>
                  <a:schemeClr val="bg1"/>
                </a:solidFill>
              </a:rPr>
              <a:t>메인페이지로</a:t>
            </a:r>
            <a:r>
              <a:rPr lang="ko-KR" altLang="en-US" sz="2800" dirty="0">
                <a:solidFill>
                  <a:schemeClr val="bg1"/>
                </a:solidFill>
              </a:rPr>
              <a:t> 화면이동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</a:rPr>
              <a:t>미구현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5.   Sign-up | Help!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     - Sign-up : (</a:t>
            </a:r>
            <a:r>
              <a:rPr lang="ko-KR" altLang="en-US" sz="2800" dirty="0">
                <a:solidFill>
                  <a:schemeClr val="bg1"/>
                </a:solidFill>
              </a:rPr>
              <a:t>비회원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r>
              <a:rPr lang="ko-KR" altLang="en-US" sz="2800" dirty="0">
                <a:solidFill>
                  <a:schemeClr val="bg1"/>
                </a:solidFill>
              </a:rPr>
              <a:t> 회원가입 페이지로 이동 가능한 </a:t>
            </a:r>
            <a:r>
              <a:rPr lang="en-US" altLang="ko-KR" sz="2800" dirty="0">
                <a:solidFill>
                  <a:schemeClr val="bg1"/>
                </a:solidFill>
              </a:rPr>
              <a:t>a</a:t>
            </a:r>
            <a:r>
              <a:rPr lang="ko-KR" altLang="en-US" sz="2800" dirty="0">
                <a:solidFill>
                  <a:schemeClr val="bg1"/>
                </a:solidFill>
              </a:rPr>
              <a:t>태그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    - Help! : ID/Password </a:t>
            </a:r>
            <a:r>
              <a:rPr lang="ko-KR" altLang="en-US" sz="2800" dirty="0">
                <a:solidFill>
                  <a:schemeClr val="bg1"/>
                </a:solidFill>
              </a:rPr>
              <a:t>분실 시 </a:t>
            </a:r>
            <a:r>
              <a:rPr lang="en-US" altLang="ko-KR" sz="2800" dirty="0">
                <a:solidFill>
                  <a:schemeClr val="bg1"/>
                </a:solidFill>
              </a:rPr>
              <a:t>ID</a:t>
            </a:r>
            <a:r>
              <a:rPr lang="ko-KR" altLang="en-US" sz="2800" dirty="0">
                <a:solidFill>
                  <a:schemeClr val="bg1"/>
                </a:solidFill>
              </a:rPr>
              <a:t>찾기</a:t>
            </a:r>
            <a:r>
              <a:rPr lang="en-US" altLang="ko-KR" sz="2800" dirty="0">
                <a:solidFill>
                  <a:schemeClr val="bg1"/>
                </a:solidFill>
              </a:rPr>
              <a:t>/Password</a:t>
            </a:r>
            <a:r>
              <a:rPr lang="ko-KR" altLang="en-US" sz="2800" dirty="0">
                <a:solidFill>
                  <a:schemeClr val="bg1"/>
                </a:solidFill>
              </a:rPr>
              <a:t>재설정 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                </a:t>
            </a:r>
            <a:r>
              <a:rPr lang="ko-KR" altLang="en-US" sz="2800" dirty="0">
                <a:solidFill>
                  <a:schemeClr val="bg1"/>
                </a:solidFill>
              </a:rPr>
              <a:t>페이지로 이동 가능한 </a:t>
            </a:r>
            <a:r>
              <a:rPr lang="en-US" altLang="ko-KR" sz="2800" dirty="0">
                <a:solidFill>
                  <a:schemeClr val="bg1"/>
                </a:solidFill>
              </a:rPr>
              <a:t>a</a:t>
            </a:r>
            <a:r>
              <a:rPr lang="ko-KR" altLang="en-US" sz="2800" dirty="0">
                <a:solidFill>
                  <a:schemeClr val="bg1"/>
                </a:solidFill>
              </a:rPr>
              <a:t>태그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</a:rPr>
              <a:t>미구현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99CAF79-FBB4-40B2-844E-8998DAD16D3D}"/>
              </a:ext>
            </a:extLst>
          </p:cNvPr>
          <p:cNvCxnSpPr/>
          <p:nvPr/>
        </p:nvCxnSpPr>
        <p:spPr>
          <a:xfrm flipV="1">
            <a:off x="8496278" y="6569561"/>
            <a:ext cx="2165972" cy="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10520A2-1B12-4934-8008-3EA70D523C13}"/>
              </a:ext>
            </a:extLst>
          </p:cNvPr>
          <p:cNvCxnSpPr/>
          <p:nvPr/>
        </p:nvCxnSpPr>
        <p:spPr>
          <a:xfrm flipV="1">
            <a:off x="8496278" y="8258611"/>
            <a:ext cx="2165972" cy="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1073110-34AD-48B6-B1AA-F7454592170B}"/>
              </a:ext>
            </a:extLst>
          </p:cNvPr>
          <p:cNvCxnSpPr>
            <a:cxnSpLocks/>
          </p:cNvCxnSpPr>
          <p:nvPr/>
        </p:nvCxnSpPr>
        <p:spPr>
          <a:xfrm flipV="1">
            <a:off x="8496278" y="4867495"/>
            <a:ext cx="2165972" cy="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33A7221-A9D2-4852-8B54-93BF096C56EB}"/>
              </a:ext>
            </a:extLst>
          </p:cNvPr>
          <p:cNvCxnSpPr/>
          <p:nvPr/>
        </p:nvCxnSpPr>
        <p:spPr>
          <a:xfrm flipV="1">
            <a:off x="8519384" y="11697240"/>
            <a:ext cx="2165972" cy="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8E65E8EF-8CCF-4F8E-90F1-01B4B219E317}"/>
              </a:ext>
            </a:extLst>
          </p:cNvPr>
          <p:cNvCxnSpPr>
            <a:stCxn id="32" idx="3"/>
          </p:cNvCxnSpPr>
          <p:nvPr/>
        </p:nvCxnSpPr>
        <p:spPr>
          <a:xfrm flipV="1">
            <a:off x="8496279" y="9930384"/>
            <a:ext cx="2165971" cy="794056"/>
          </a:xfrm>
          <a:prstGeom prst="bentConnector3">
            <a:avLst>
              <a:gd name="adj1" fmla="val 30133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14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ADB42-3702-BB28-C375-B53593EA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9DA8032D-A31A-2640-E812-205C8A8EF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2B1E371-4B9C-6774-BBAE-2CD2A63C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F4CA42F-A1CE-E82F-7C97-8502EDA2FC7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BD18E14-8317-3CD9-A141-A3D45DE6C0F0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18. </a:t>
              </a:r>
              <a:r>
                <a:rPr lang="ko-KR" altLang="en-US" sz="66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로그인페이지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(Width 910px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이하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)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B8F0784-CFBB-35C7-9510-F562E31BEC3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AD0999-A80D-44FB-837A-A3B641238A3A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20P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심예진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063AE5-61C9-4509-A734-8F11509DB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780" y="3915026"/>
            <a:ext cx="5428129" cy="874695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0A35B5-163B-43C2-AC14-C23CF1FCF2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009" r="12670"/>
          <a:stretch/>
        </p:blipFill>
        <p:spPr>
          <a:xfrm>
            <a:off x="700322" y="5934650"/>
            <a:ext cx="6690726" cy="431562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D448FDC-C886-4344-AE90-70FAF8DCF7BF}"/>
              </a:ext>
            </a:extLst>
          </p:cNvPr>
          <p:cNvSpPr/>
          <p:nvPr/>
        </p:nvSpPr>
        <p:spPr>
          <a:xfrm>
            <a:off x="7528989" y="7802406"/>
            <a:ext cx="681849" cy="580111"/>
          </a:xfrm>
          <a:prstGeom prst="rightArrow">
            <a:avLst/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C8CA7-8DC9-4A6A-A72A-C8D2343E41F0}"/>
              </a:ext>
            </a:extLst>
          </p:cNvPr>
          <p:cNvSpPr txBox="1"/>
          <p:nvPr/>
        </p:nvSpPr>
        <p:spPr>
          <a:xfrm>
            <a:off x="8641264" y="3231608"/>
            <a:ext cx="4843159" cy="575405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txBody>
          <a:bodyPr wrap="square" tIns="0" bIns="720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Width 910px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FAAEC-9A45-42F7-B9BC-68B0D1CA0722}"/>
              </a:ext>
            </a:extLst>
          </p:cNvPr>
          <p:cNvSpPr txBox="1"/>
          <p:nvPr/>
        </p:nvSpPr>
        <p:spPr>
          <a:xfrm>
            <a:off x="14726256" y="5060069"/>
            <a:ext cx="8906136" cy="7038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Width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910px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환경에서 헤더 부분의 로고가 오른쪽 사진처럼 바뀐다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Width 910px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이하 환경이 되어도 회원가입박스의 크기는 변하지 않는다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기존 배너색과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Width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910px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이하 환경의 배경색이 같기에 헤더의 색에 변화를 주었다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헤더 영역 좌측에 햄버거 메뉴가 생긴다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상단에 있는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‘Ubiquitous’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로고를 누르면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넘어간다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Width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가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910px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이하로 줄어들 시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푸터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메뉴들 사이에 간격이 줄어들면서 화면 중앙으로 모인다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로고를 클릭하면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5928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5700B-A9CF-70DB-E4DC-D89C97F0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AB8E703-4BFF-54F5-ED68-B615E7B9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877E4E3-F438-F4EF-3215-69DEC369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CD6407-B4A3-005E-3190-53767ED682D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F7C8FC-287F-716D-6FF8-E67530E5AD48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19</a:t>
              </a: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색상</a:t>
              </a: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, 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폰트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공유디자인</a:t>
              </a:r>
              <a:endParaRPr kumimoji="0" lang="ko-KR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7B535D-1163-652D-9359-D0A57FB7F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1F9553-95B0-5336-838D-BC1C7FCD6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1C051C-2E76-D9E1-347A-408FF4EE4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547" y="3908838"/>
            <a:ext cx="2782570" cy="22260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FEF5D2-DE4C-D62E-6594-E57089C4B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2395" y="3895631"/>
            <a:ext cx="2805797" cy="22260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0D828C-32B4-225F-E895-C123ED6A0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698" y="3908838"/>
            <a:ext cx="2782570" cy="222605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8" name="그림 27" descr="텍스트, 꽃, 미소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3F0DE4-84BB-5B33-38B4-0A81A391C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386" y="9086550"/>
            <a:ext cx="3582806" cy="3478484"/>
          </a:xfrm>
          <a:prstGeom prst="rect">
            <a:avLst/>
          </a:prstGeom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17295-9A90-442B-883E-1F5DD33098BE}"/>
              </a:ext>
            </a:extLst>
          </p:cNvPr>
          <p:cNvSpPr/>
          <p:nvPr/>
        </p:nvSpPr>
        <p:spPr>
          <a:xfrm>
            <a:off x="1380565" y="3452723"/>
            <a:ext cx="9843248" cy="302332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A612727-7892-4CDD-9EEC-C5F454E18F49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1770285" y="10825796"/>
            <a:ext cx="3673923" cy="593939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ADFF72-C555-4693-8CB7-9D68B8ED5033}"/>
              </a:ext>
            </a:extLst>
          </p:cNvPr>
          <p:cNvSpPr txBox="1"/>
          <p:nvPr/>
        </p:nvSpPr>
        <p:spPr>
          <a:xfrm>
            <a:off x="15444207" y="10256595"/>
            <a:ext cx="6537253" cy="23262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&lt;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박스형 컨텐츠 스타일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디자인의 통일감을 주기 위해 박스형 컨텐츠들의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Border-Radius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에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10px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씩 굴곡을 주었다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EB1139-5ABF-47E6-9695-55B454DCE305}"/>
              </a:ext>
            </a:extLst>
          </p:cNvPr>
          <p:cNvSpPr/>
          <p:nvPr/>
        </p:nvSpPr>
        <p:spPr>
          <a:xfrm>
            <a:off x="6870143" y="8856494"/>
            <a:ext cx="4380448" cy="407504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2D774B-1A53-4C51-AAE2-9D44BCEF2BE6}"/>
              </a:ext>
            </a:extLst>
          </p:cNvPr>
          <p:cNvSpPr/>
          <p:nvPr/>
        </p:nvSpPr>
        <p:spPr>
          <a:xfrm>
            <a:off x="5173115" y="7003643"/>
            <a:ext cx="6077476" cy="148415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E75730-9037-40E3-AF7A-09CAF6BC3166}"/>
              </a:ext>
            </a:extLst>
          </p:cNvPr>
          <p:cNvCxnSpPr>
            <a:cxnSpLocks/>
          </p:cNvCxnSpPr>
          <p:nvPr/>
        </p:nvCxnSpPr>
        <p:spPr>
          <a:xfrm flipH="1">
            <a:off x="11501931" y="7710531"/>
            <a:ext cx="3942276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8A1F79-1905-4D8B-B4E0-72E7DCBA7B85}"/>
              </a:ext>
            </a:extLst>
          </p:cNvPr>
          <p:cNvSpPr txBox="1"/>
          <p:nvPr/>
        </p:nvSpPr>
        <p:spPr>
          <a:xfrm>
            <a:off x="15444206" y="7388525"/>
            <a:ext cx="6537252" cy="117211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&lt;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폰트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- Noto Sans KR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E6C2F2-018D-4489-86C0-D8029824BE1A}"/>
              </a:ext>
            </a:extLst>
          </p:cNvPr>
          <p:cNvSpPr txBox="1"/>
          <p:nvPr/>
        </p:nvSpPr>
        <p:spPr>
          <a:xfrm>
            <a:off x="15444208" y="4083939"/>
            <a:ext cx="6537252" cy="117211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&lt;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색상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&gt;</a:t>
            </a: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색상코드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: #1A202C/ #9874A4/ #FFFFFF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B896733-D74A-4229-9B40-6A19E469FD96}"/>
              </a:ext>
            </a:extLst>
          </p:cNvPr>
          <p:cNvCxnSpPr>
            <a:cxnSpLocks/>
          </p:cNvCxnSpPr>
          <p:nvPr/>
        </p:nvCxnSpPr>
        <p:spPr>
          <a:xfrm flipH="1">
            <a:off x="11501931" y="4736247"/>
            <a:ext cx="3942276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26682E98-3246-481B-8B8A-020709651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6869" y="7085419"/>
            <a:ext cx="4609967" cy="1317134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1D7F98-55E6-408D-ABBE-151CEA12DBDE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21P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6373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33E316-E78E-506D-94F7-4DDA60088F82}"/>
              </a:ext>
            </a:extLst>
          </p:cNvPr>
          <p:cNvSpPr txBox="1"/>
          <p:nvPr/>
        </p:nvSpPr>
        <p:spPr>
          <a:xfrm>
            <a:off x="2990850" y="6858000"/>
            <a:ext cx="18402300" cy="155933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Calibri"/>
              </a:rPr>
              <a:t>감사합니다</a:t>
            </a:r>
            <a:endParaRPr kumimoji="0" lang="en-US" altLang="ko-KR" sz="9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B83A8-DB41-4555-A406-2B415C1B8809}"/>
              </a:ext>
            </a:extLst>
          </p:cNvPr>
          <p:cNvSpPr/>
          <p:nvPr/>
        </p:nvSpPr>
        <p:spPr>
          <a:xfrm>
            <a:off x="-693973" y="-71834"/>
            <a:ext cx="25680134" cy="30233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836D38-3334-7CCA-8E13-60313B59C3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48" b="29248"/>
          <a:stretch/>
        </p:blipFill>
        <p:spPr>
          <a:xfrm>
            <a:off x="8673519" y="298401"/>
            <a:ext cx="6945149" cy="2424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C9992-995C-4298-BE2A-F9F39F65906A}"/>
              </a:ext>
            </a:extLst>
          </p:cNvPr>
          <p:cNvSpPr txBox="1"/>
          <p:nvPr/>
        </p:nvSpPr>
        <p:spPr>
          <a:xfrm>
            <a:off x="533972" y="12043986"/>
            <a:ext cx="9786226" cy="523220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3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조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손보금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lang="ko-KR" altLang="en-US" sz="2600" b="1" dirty="0">
                <a:solidFill>
                  <a:prstClr val="white"/>
                </a:solidFill>
                <a:latin typeface="+mn-ea"/>
                <a:cs typeface="Calibri"/>
              </a:rPr>
              <a:t>정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재민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정지원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"/>
              </a:rPr>
              <a:t>심예진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A0F74-D7D0-43EE-856B-C41A90B69569}"/>
              </a:ext>
            </a:extLst>
          </p:cNvPr>
          <p:cNvSpPr txBox="1"/>
          <p:nvPr/>
        </p:nvSpPr>
        <p:spPr>
          <a:xfrm>
            <a:off x="533972" y="11408929"/>
            <a:ext cx="9786226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빅데이터</a:t>
            </a:r>
            <a:r>
              <a:rPr lang="en-US" altLang="ko-KR" sz="2400" dirty="0">
                <a:solidFill>
                  <a:prstClr val="white"/>
                </a:solidFill>
                <a:latin typeface="+mn-ea"/>
                <a:cs typeface="Calibri"/>
              </a:rPr>
              <a:t>&amp;UI</a:t>
            </a:r>
            <a:r>
              <a:rPr lang="ko-KR" altLang="en-US" sz="2400" dirty="0">
                <a:solidFill>
                  <a:prstClr val="white"/>
                </a:solidFill>
                <a:latin typeface="+mn-ea"/>
                <a:cs typeface="Calibri"/>
              </a:rPr>
              <a:t>전문가양성과정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0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별자리, 은하, 우주, 은하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B34B9-B8AA-E59D-2974-8FF714921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60" t="10751" r="97" b="35103"/>
          <a:stretch/>
        </p:blipFill>
        <p:spPr>
          <a:xfrm>
            <a:off x="18904643" y="-87191"/>
            <a:ext cx="8598274" cy="1397169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582061" y="5481108"/>
            <a:ext cx="3991430" cy="47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2.    </a:t>
            </a:r>
            <a:r>
              <a:rPr lang="ko-KR" altLang="en-US" sz="2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메인페이지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레이아웃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68301" y="5420219"/>
            <a:ext cx="1969489" cy="55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손보금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35649" y="889897"/>
            <a:ext cx="10087094" cy="18466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14400"/>
              </a:lnSpc>
            </a:pPr>
            <a:r>
              <a:rPr lang="en-US" altLang="ko-KR" sz="12000" b="1" dirty="0">
                <a:solidFill>
                  <a:srgbClr val="FFFFFF"/>
                </a:solidFill>
                <a:latin typeface="+mn-ea"/>
                <a:cs typeface="Arimo Bold"/>
              </a:rPr>
              <a:t>CONTENTS</a:t>
            </a:r>
            <a:endParaRPr lang="ko-KR" altLang="en-US" sz="12000" b="1" dirty="0">
              <a:solidFill>
                <a:srgbClr val="FFFFFF"/>
              </a:solidFill>
              <a:latin typeface="+mn-ea"/>
              <a:cs typeface="Arimo Bold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D3265E-C364-19AE-C002-27E4BA44E3B2}"/>
              </a:ext>
            </a:extLst>
          </p:cNvPr>
          <p:cNvSpPr/>
          <p:nvPr/>
        </p:nvSpPr>
        <p:spPr>
          <a:xfrm>
            <a:off x="1433648" y="3295878"/>
            <a:ext cx="17463951" cy="36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Freeform 9" descr="preencoded.png">
            <a:extLst>
              <a:ext uri="{FF2B5EF4-FFF2-40B4-BE49-F238E27FC236}">
                <a16:creationId xmlns:a16="http://schemas.microsoft.com/office/drawing/2014/main" id="{B0DC8EAD-89AF-04EB-5C34-15315EC015CC}"/>
              </a:ext>
            </a:extLst>
          </p:cNvPr>
          <p:cNvSpPr/>
          <p:nvPr/>
        </p:nvSpPr>
        <p:spPr>
          <a:xfrm>
            <a:off x="4887082" y="5754362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6566F1-203D-4475-B80C-32885A0C0DC1}"/>
              </a:ext>
            </a:extLst>
          </p:cNvPr>
          <p:cNvSpPr/>
          <p:nvPr/>
        </p:nvSpPr>
        <p:spPr>
          <a:xfrm>
            <a:off x="22597766" y="13028411"/>
            <a:ext cx="1060372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2P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B70F85C9-B017-4DBB-8A9F-7BE4BC820979}"/>
              </a:ext>
            </a:extLst>
          </p:cNvPr>
          <p:cNvSpPr txBox="1"/>
          <p:nvPr/>
        </p:nvSpPr>
        <p:spPr>
          <a:xfrm>
            <a:off x="1581249" y="6819336"/>
            <a:ext cx="3305833" cy="47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3.   </a:t>
            </a:r>
            <a:r>
              <a:rPr lang="ko-KR" altLang="en-US" sz="2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메인페이지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헤더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2E46AB80-9A1D-416F-BD71-B6840DB30F3D}"/>
              </a:ext>
            </a:extLst>
          </p:cNvPr>
          <p:cNvSpPr txBox="1"/>
          <p:nvPr/>
        </p:nvSpPr>
        <p:spPr>
          <a:xfrm>
            <a:off x="7667489" y="6758447"/>
            <a:ext cx="1969489" cy="55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손보금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60" name="Freeform 9" descr="preencoded.png">
            <a:extLst>
              <a:ext uri="{FF2B5EF4-FFF2-40B4-BE49-F238E27FC236}">
                <a16:creationId xmlns:a16="http://schemas.microsoft.com/office/drawing/2014/main" id="{ED5C9591-3C28-44A6-82FB-8803FD338B8B}"/>
              </a:ext>
            </a:extLst>
          </p:cNvPr>
          <p:cNvSpPr/>
          <p:nvPr/>
        </p:nvSpPr>
        <p:spPr>
          <a:xfrm>
            <a:off x="4886270" y="7092590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7" name="TextBox 27">
            <a:extLst>
              <a:ext uri="{FF2B5EF4-FFF2-40B4-BE49-F238E27FC236}">
                <a16:creationId xmlns:a16="http://schemas.microsoft.com/office/drawing/2014/main" id="{48887CCE-CA2A-4063-88AF-ADB255529B86}"/>
              </a:ext>
            </a:extLst>
          </p:cNvPr>
          <p:cNvSpPr txBox="1"/>
          <p:nvPr/>
        </p:nvSpPr>
        <p:spPr>
          <a:xfrm>
            <a:off x="1582061" y="8291595"/>
            <a:ext cx="3305833" cy="47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4.  </a:t>
            </a:r>
            <a:r>
              <a:rPr lang="ko-KR" altLang="en-US" sz="2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메인페이지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컨텐츠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68" name="TextBox 36">
            <a:extLst>
              <a:ext uri="{FF2B5EF4-FFF2-40B4-BE49-F238E27FC236}">
                <a16:creationId xmlns:a16="http://schemas.microsoft.com/office/drawing/2014/main" id="{F09CAB81-1270-4498-B6A5-1ABF03A51A7E}"/>
              </a:ext>
            </a:extLst>
          </p:cNvPr>
          <p:cNvSpPr txBox="1"/>
          <p:nvPr/>
        </p:nvSpPr>
        <p:spPr>
          <a:xfrm>
            <a:off x="7668301" y="8230706"/>
            <a:ext cx="1969489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손보금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69" name="Freeform 9" descr="preencoded.png">
            <a:extLst>
              <a:ext uri="{FF2B5EF4-FFF2-40B4-BE49-F238E27FC236}">
                <a16:creationId xmlns:a16="http://schemas.microsoft.com/office/drawing/2014/main" id="{780C02EB-E5D7-4DE3-9ACE-3711A073E70F}"/>
              </a:ext>
            </a:extLst>
          </p:cNvPr>
          <p:cNvSpPr/>
          <p:nvPr/>
        </p:nvSpPr>
        <p:spPr>
          <a:xfrm>
            <a:off x="4887082" y="8564849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0" name="TextBox 27">
            <a:extLst>
              <a:ext uri="{FF2B5EF4-FFF2-40B4-BE49-F238E27FC236}">
                <a16:creationId xmlns:a16="http://schemas.microsoft.com/office/drawing/2014/main" id="{BD185533-CF1A-49E3-A079-BC7060B4D4F3}"/>
              </a:ext>
            </a:extLst>
          </p:cNvPr>
          <p:cNvSpPr txBox="1"/>
          <p:nvPr/>
        </p:nvSpPr>
        <p:spPr>
          <a:xfrm>
            <a:off x="1582061" y="9690425"/>
            <a:ext cx="3305833" cy="47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5.   </a:t>
            </a:r>
            <a:r>
              <a:rPr lang="ko-KR" altLang="en-US" sz="2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메인페이지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r>
              <a:rPr lang="ko-KR" altLang="en-US" sz="2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푸터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1" name="TextBox 36">
            <a:extLst>
              <a:ext uri="{FF2B5EF4-FFF2-40B4-BE49-F238E27FC236}">
                <a16:creationId xmlns:a16="http://schemas.microsoft.com/office/drawing/2014/main" id="{9C7CE0E3-C547-4CE7-A9C0-238697452D24}"/>
              </a:ext>
            </a:extLst>
          </p:cNvPr>
          <p:cNvSpPr txBox="1"/>
          <p:nvPr/>
        </p:nvSpPr>
        <p:spPr>
          <a:xfrm>
            <a:off x="7668301" y="9629536"/>
            <a:ext cx="1969489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손보금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72" name="Freeform 9" descr="preencoded.png">
            <a:extLst>
              <a:ext uri="{FF2B5EF4-FFF2-40B4-BE49-F238E27FC236}">
                <a16:creationId xmlns:a16="http://schemas.microsoft.com/office/drawing/2014/main" id="{A552878C-1164-40D1-AD87-C1136F8CAA4E}"/>
              </a:ext>
            </a:extLst>
          </p:cNvPr>
          <p:cNvSpPr/>
          <p:nvPr/>
        </p:nvSpPr>
        <p:spPr>
          <a:xfrm>
            <a:off x="4887082" y="9963679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3" name="TextBox 27">
            <a:extLst>
              <a:ext uri="{FF2B5EF4-FFF2-40B4-BE49-F238E27FC236}">
                <a16:creationId xmlns:a16="http://schemas.microsoft.com/office/drawing/2014/main" id="{568991C8-955E-4BDB-8135-B8F41C505502}"/>
              </a:ext>
            </a:extLst>
          </p:cNvPr>
          <p:cNvSpPr txBox="1"/>
          <p:nvPr/>
        </p:nvSpPr>
        <p:spPr>
          <a:xfrm>
            <a:off x="1582061" y="12555411"/>
            <a:ext cx="3991430" cy="485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7. 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서브페이지 레이아웃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CD8E54BA-497F-4AE6-9289-9FE942610595}"/>
              </a:ext>
            </a:extLst>
          </p:cNvPr>
          <p:cNvSpPr txBox="1"/>
          <p:nvPr/>
        </p:nvSpPr>
        <p:spPr>
          <a:xfrm>
            <a:off x="7668301" y="12494522"/>
            <a:ext cx="1969489" cy="55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정지원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75" name="Freeform 9" descr="preencoded.png">
            <a:extLst>
              <a:ext uri="{FF2B5EF4-FFF2-40B4-BE49-F238E27FC236}">
                <a16:creationId xmlns:a16="http://schemas.microsoft.com/office/drawing/2014/main" id="{6FAF4ACA-6671-47B5-8240-3EF61C33901C}"/>
              </a:ext>
            </a:extLst>
          </p:cNvPr>
          <p:cNvSpPr/>
          <p:nvPr/>
        </p:nvSpPr>
        <p:spPr>
          <a:xfrm>
            <a:off x="4887082" y="12828665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9" name="TextBox 27">
            <a:extLst>
              <a:ext uri="{FF2B5EF4-FFF2-40B4-BE49-F238E27FC236}">
                <a16:creationId xmlns:a16="http://schemas.microsoft.com/office/drawing/2014/main" id="{ED1E3813-B592-41AC-AF95-C602ABDCA926}"/>
              </a:ext>
            </a:extLst>
          </p:cNvPr>
          <p:cNvSpPr txBox="1"/>
          <p:nvPr/>
        </p:nvSpPr>
        <p:spPr>
          <a:xfrm>
            <a:off x="10159835" y="4322767"/>
            <a:ext cx="3305833" cy="47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8 .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서브페이지 컨텐츠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80" name="TextBox 36">
            <a:extLst>
              <a:ext uri="{FF2B5EF4-FFF2-40B4-BE49-F238E27FC236}">
                <a16:creationId xmlns:a16="http://schemas.microsoft.com/office/drawing/2014/main" id="{6E18444C-0DBA-418C-83C7-745E6551FD8F}"/>
              </a:ext>
            </a:extLst>
          </p:cNvPr>
          <p:cNvSpPr txBox="1"/>
          <p:nvPr/>
        </p:nvSpPr>
        <p:spPr>
          <a:xfrm>
            <a:off x="16246075" y="4261878"/>
            <a:ext cx="1969489" cy="55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정지원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81" name="Freeform 9" descr="preencoded.png">
            <a:extLst>
              <a:ext uri="{FF2B5EF4-FFF2-40B4-BE49-F238E27FC236}">
                <a16:creationId xmlns:a16="http://schemas.microsoft.com/office/drawing/2014/main" id="{0A479409-F120-4710-9AB3-86656A4FA9FB}"/>
              </a:ext>
            </a:extLst>
          </p:cNvPr>
          <p:cNvSpPr/>
          <p:nvPr/>
        </p:nvSpPr>
        <p:spPr>
          <a:xfrm>
            <a:off x="13464856" y="4596021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5" name="TextBox 27">
            <a:extLst>
              <a:ext uri="{FF2B5EF4-FFF2-40B4-BE49-F238E27FC236}">
                <a16:creationId xmlns:a16="http://schemas.microsoft.com/office/drawing/2014/main" id="{E062B064-B725-400D-9A66-332D0C823FBF}"/>
              </a:ext>
            </a:extLst>
          </p:cNvPr>
          <p:cNvSpPr txBox="1"/>
          <p:nvPr/>
        </p:nvSpPr>
        <p:spPr>
          <a:xfrm>
            <a:off x="1582061" y="11089255"/>
            <a:ext cx="3305833" cy="95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6.  </a:t>
            </a:r>
            <a:r>
              <a:rPr lang="ko-KR" altLang="en-US" sz="2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메인페이지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(Width 910px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이하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)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86" name="TextBox 36">
            <a:extLst>
              <a:ext uri="{FF2B5EF4-FFF2-40B4-BE49-F238E27FC236}">
                <a16:creationId xmlns:a16="http://schemas.microsoft.com/office/drawing/2014/main" id="{903C711F-6E8E-47C0-9ADF-52091270F1B7}"/>
              </a:ext>
            </a:extLst>
          </p:cNvPr>
          <p:cNvSpPr txBox="1"/>
          <p:nvPr/>
        </p:nvSpPr>
        <p:spPr>
          <a:xfrm>
            <a:off x="7668301" y="11028366"/>
            <a:ext cx="1969489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손보금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87" name="Freeform 9" descr="preencoded.png">
            <a:extLst>
              <a:ext uri="{FF2B5EF4-FFF2-40B4-BE49-F238E27FC236}">
                <a16:creationId xmlns:a16="http://schemas.microsoft.com/office/drawing/2014/main" id="{DF0AB694-140E-47D9-8160-D7CA6D789EEF}"/>
              </a:ext>
            </a:extLst>
          </p:cNvPr>
          <p:cNvSpPr/>
          <p:nvPr/>
        </p:nvSpPr>
        <p:spPr>
          <a:xfrm>
            <a:off x="4887082" y="11362509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4A7D0523-3213-473E-AA20-9944142FEEFD}"/>
              </a:ext>
            </a:extLst>
          </p:cNvPr>
          <p:cNvSpPr txBox="1"/>
          <p:nvPr/>
        </p:nvSpPr>
        <p:spPr>
          <a:xfrm>
            <a:off x="1582061" y="4261878"/>
            <a:ext cx="3991430" cy="485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320"/>
              </a:lnSpc>
            </a:pPr>
            <a:r>
              <a:rPr 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1.    HTML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표준검사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2" name="TextBox 36">
            <a:extLst>
              <a:ext uri="{FF2B5EF4-FFF2-40B4-BE49-F238E27FC236}">
                <a16:creationId xmlns:a16="http://schemas.microsoft.com/office/drawing/2014/main" id="{DEF7436F-4ACB-4D87-9152-C794AF54DC64}"/>
              </a:ext>
            </a:extLst>
          </p:cNvPr>
          <p:cNvSpPr txBox="1"/>
          <p:nvPr/>
        </p:nvSpPr>
        <p:spPr>
          <a:xfrm>
            <a:off x="7668301" y="4200989"/>
            <a:ext cx="1969489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정재민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113" name="Freeform 9" descr="preencoded.png">
            <a:extLst>
              <a:ext uri="{FF2B5EF4-FFF2-40B4-BE49-F238E27FC236}">
                <a16:creationId xmlns:a16="http://schemas.microsoft.com/office/drawing/2014/main" id="{DE523EBF-D485-4D05-8DD2-C6C39B7F99CD}"/>
              </a:ext>
            </a:extLst>
          </p:cNvPr>
          <p:cNvSpPr/>
          <p:nvPr/>
        </p:nvSpPr>
        <p:spPr>
          <a:xfrm>
            <a:off x="4887082" y="4535132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4" name="TextBox 27">
            <a:extLst>
              <a:ext uri="{FF2B5EF4-FFF2-40B4-BE49-F238E27FC236}">
                <a16:creationId xmlns:a16="http://schemas.microsoft.com/office/drawing/2014/main" id="{B36B2511-D384-423B-8A8F-ECC266E7A200}"/>
              </a:ext>
            </a:extLst>
          </p:cNvPr>
          <p:cNvSpPr txBox="1"/>
          <p:nvPr/>
        </p:nvSpPr>
        <p:spPr>
          <a:xfrm>
            <a:off x="10158234" y="5499756"/>
            <a:ext cx="3305833" cy="95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9. 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서브페이지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(Width 910px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이하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)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115" name="TextBox 36">
            <a:extLst>
              <a:ext uri="{FF2B5EF4-FFF2-40B4-BE49-F238E27FC236}">
                <a16:creationId xmlns:a16="http://schemas.microsoft.com/office/drawing/2014/main" id="{B47A8E8B-7762-4F79-B8CF-C9D758C8F535}"/>
              </a:ext>
            </a:extLst>
          </p:cNvPr>
          <p:cNvSpPr txBox="1"/>
          <p:nvPr/>
        </p:nvSpPr>
        <p:spPr>
          <a:xfrm>
            <a:off x="16244474" y="5438867"/>
            <a:ext cx="1969489" cy="55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정지원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116" name="Freeform 9" descr="preencoded.png">
            <a:extLst>
              <a:ext uri="{FF2B5EF4-FFF2-40B4-BE49-F238E27FC236}">
                <a16:creationId xmlns:a16="http://schemas.microsoft.com/office/drawing/2014/main" id="{AB5CEF1F-C1DE-45D0-B958-90F3E1AF6857}"/>
              </a:ext>
            </a:extLst>
          </p:cNvPr>
          <p:cNvSpPr/>
          <p:nvPr/>
        </p:nvSpPr>
        <p:spPr>
          <a:xfrm>
            <a:off x="13463255" y="5773010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E445F1C2-0C56-41B1-8917-4B09CE0B6D2B}"/>
              </a:ext>
            </a:extLst>
          </p:cNvPr>
          <p:cNvSpPr txBox="1"/>
          <p:nvPr/>
        </p:nvSpPr>
        <p:spPr>
          <a:xfrm>
            <a:off x="10155821" y="6881192"/>
            <a:ext cx="3308246" cy="95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10. 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회원가입페이지 레이아웃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/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컨텐츠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62" name="TextBox 36">
            <a:extLst>
              <a:ext uri="{FF2B5EF4-FFF2-40B4-BE49-F238E27FC236}">
                <a16:creationId xmlns:a16="http://schemas.microsoft.com/office/drawing/2014/main" id="{C367D51F-77C6-4066-9025-99759B648F30}"/>
              </a:ext>
            </a:extLst>
          </p:cNvPr>
          <p:cNvSpPr txBox="1"/>
          <p:nvPr/>
        </p:nvSpPr>
        <p:spPr>
          <a:xfrm>
            <a:off x="16242061" y="6820303"/>
            <a:ext cx="1969489" cy="55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정재민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63" name="Freeform 9" descr="preencoded.png">
            <a:extLst>
              <a:ext uri="{FF2B5EF4-FFF2-40B4-BE49-F238E27FC236}">
                <a16:creationId xmlns:a16="http://schemas.microsoft.com/office/drawing/2014/main" id="{1A63AFC7-7C6E-4B35-B2E9-3ECE45EC44C8}"/>
              </a:ext>
            </a:extLst>
          </p:cNvPr>
          <p:cNvSpPr/>
          <p:nvPr/>
        </p:nvSpPr>
        <p:spPr>
          <a:xfrm>
            <a:off x="13460842" y="715444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4380510A-02D9-4F55-BC64-452EB8BC6B78}"/>
              </a:ext>
            </a:extLst>
          </p:cNvPr>
          <p:cNvSpPr txBox="1"/>
          <p:nvPr/>
        </p:nvSpPr>
        <p:spPr>
          <a:xfrm>
            <a:off x="10155821" y="8280022"/>
            <a:ext cx="3305833" cy="95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11. 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회원가입페이지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(Width 910px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이하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)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65" name="TextBox 36">
            <a:extLst>
              <a:ext uri="{FF2B5EF4-FFF2-40B4-BE49-F238E27FC236}">
                <a16:creationId xmlns:a16="http://schemas.microsoft.com/office/drawing/2014/main" id="{F39D9C18-B128-40C3-AA22-A31C90B672C8}"/>
              </a:ext>
            </a:extLst>
          </p:cNvPr>
          <p:cNvSpPr txBox="1"/>
          <p:nvPr/>
        </p:nvSpPr>
        <p:spPr>
          <a:xfrm>
            <a:off x="16242061" y="8219133"/>
            <a:ext cx="1969489" cy="55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정재민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66" name="Freeform 9" descr="preencoded.png">
            <a:extLst>
              <a:ext uri="{FF2B5EF4-FFF2-40B4-BE49-F238E27FC236}">
                <a16:creationId xmlns:a16="http://schemas.microsoft.com/office/drawing/2014/main" id="{CD7E5A34-465E-4F95-BF88-0628C7EF7EFB}"/>
              </a:ext>
            </a:extLst>
          </p:cNvPr>
          <p:cNvSpPr/>
          <p:nvPr/>
        </p:nvSpPr>
        <p:spPr>
          <a:xfrm>
            <a:off x="13460842" y="855327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6" name="TextBox 27">
            <a:extLst>
              <a:ext uri="{FF2B5EF4-FFF2-40B4-BE49-F238E27FC236}">
                <a16:creationId xmlns:a16="http://schemas.microsoft.com/office/drawing/2014/main" id="{D6698AE2-9F44-48ED-95B7-F061BC12EDC5}"/>
              </a:ext>
            </a:extLst>
          </p:cNvPr>
          <p:cNvSpPr txBox="1"/>
          <p:nvPr/>
        </p:nvSpPr>
        <p:spPr>
          <a:xfrm>
            <a:off x="10155821" y="9678852"/>
            <a:ext cx="3305833" cy="950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defTabSz="1219170">
              <a:lnSpc>
                <a:spcPct val="150000"/>
              </a:lnSpc>
              <a:buAutoNum type="arabicPeriod" startAt="12"/>
            </a:pPr>
            <a:r>
              <a:rPr lang="ko-KR" altLang="en-US" sz="2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로그인페이지</a:t>
            </a:r>
            <a:endParaRPr lang="en-US" altLang="ko-KR" sz="2200" b="1" spc="-300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레이아웃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/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컨텐츠</a:t>
            </a:r>
            <a:endParaRPr lang="en-US" altLang="ko-KR" sz="2200" b="1" spc="-300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6981B65B-AE7F-4153-81F5-C407E9FD0FF0}"/>
              </a:ext>
            </a:extLst>
          </p:cNvPr>
          <p:cNvSpPr txBox="1"/>
          <p:nvPr/>
        </p:nvSpPr>
        <p:spPr>
          <a:xfrm>
            <a:off x="16242061" y="9617963"/>
            <a:ext cx="1969489" cy="55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심예진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78" name="Freeform 9" descr="preencoded.png">
            <a:extLst>
              <a:ext uri="{FF2B5EF4-FFF2-40B4-BE49-F238E27FC236}">
                <a16:creationId xmlns:a16="http://schemas.microsoft.com/office/drawing/2014/main" id="{77C38AFC-67F8-450D-9BD6-6796642A16D6}"/>
              </a:ext>
            </a:extLst>
          </p:cNvPr>
          <p:cNvSpPr/>
          <p:nvPr/>
        </p:nvSpPr>
        <p:spPr>
          <a:xfrm>
            <a:off x="13460842" y="9952106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642DBF7-1306-4711-BEC9-E0DBC3390FED}"/>
              </a:ext>
            </a:extLst>
          </p:cNvPr>
          <p:cNvSpPr txBox="1"/>
          <p:nvPr/>
        </p:nvSpPr>
        <p:spPr>
          <a:xfrm>
            <a:off x="10155821" y="11147929"/>
            <a:ext cx="3305833" cy="95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13.  </a:t>
            </a:r>
            <a:r>
              <a:rPr lang="ko-KR" altLang="en-US" sz="2200" b="1" spc="-300" dirty="0" err="1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로그인페이지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(Width 910px 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이하</a:t>
            </a:r>
            <a:r>
              <a:rPr lang="en-US" altLang="ko-KR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)</a:t>
            </a:r>
            <a:r>
              <a:rPr lang="ko-KR" altLang="en-US" sz="2200" b="1" spc="-300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  </a:t>
            </a:r>
            <a:endParaRPr lang="en-US" sz="2200" b="1" spc="-300" dirty="0">
              <a:solidFill>
                <a:srgbClr val="FFFFFF"/>
              </a:solidFill>
              <a:latin typeface="+mn-ea"/>
              <a:cs typeface="Calibri (MS) Bold"/>
            </a:endParaRPr>
          </a:p>
        </p:txBody>
      </p:sp>
      <p:sp>
        <p:nvSpPr>
          <p:cNvPr id="83" name="TextBox 36">
            <a:extLst>
              <a:ext uri="{FF2B5EF4-FFF2-40B4-BE49-F238E27FC236}">
                <a16:creationId xmlns:a16="http://schemas.microsoft.com/office/drawing/2014/main" id="{A06132BE-7CD6-4819-A06B-E686162C1A6B}"/>
              </a:ext>
            </a:extLst>
          </p:cNvPr>
          <p:cNvSpPr txBox="1"/>
          <p:nvPr/>
        </p:nvSpPr>
        <p:spPr>
          <a:xfrm>
            <a:off x="16242061" y="11087040"/>
            <a:ext cx="1969489" cy="55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219170">
              <a:lnSpc>
                <a:spcPts val="5039"/>
              </a:lnSpc>
            </a:pPr>
            <a:r>
              <a:rPr lang="ko-KR" altLang="en-US" sz="2200" b="1" dirty="0">
                <a:solidFill>
                  <a:srgbClr val="FFFFFF"/>
                </a:solidFill>
                <a:latin typeface="+mn-ea"/>
                <a:cs typeface="Calibri (MS) Bold"/>
                <a:sym typeface="Calibri (MS) Bold"/>
              </a:rPr>
              <a:t>심예진</a:t>
            </a:r>
            <a:endParaRPr lang="en-US" sz="2200" b="1" dirty="0">
              <a:solidFill>
                <a:srgbClr val="FFFFFF"/>
              </a:solidFill>
              <a:latin typeface="+mn-ea"/>
              <a:cs typeface="Calibri (MS) Bold"/>
              <a:sym typeface="Calibri (MS) Bold"/>
            </a:endParaRPr>
          </a:p>
        </p:txBody>
      </p:sp>
      <p:sp>
        <p:nvSpPr>
          <p:cNvPr id="84" name="Freeform 9" descr="preencoded.png">
            <a:extLst>
              <a:ext uri="{FF2B5EF4-FFF2-40B4-BE49-F238E27FC236}">
                <a16:creationId xmlns:a16="http://schemas.microsoft.com/office/drawing/2014/main" id="{3DB38D0B-EF5E-4B5F-98F4-DA8D0FF18540}"/>
              </a:ext>
            </a:extLst>
          </p:cNvPr>
          <p:cNvSpPr/>
          <p:nvPr/>
        </p:nvSpPr>
        <p:spPr>
          <a:xfrm>
            <a:off x="13460842" y="11421183"/>
            <a:ext cx="2659380" cy="11289"/>
          </a:xfrm>
          <a:custGeom>
            <a:avLst/>
            <a:gdLst/>
            <a:ahLst/>
            <a:cxnLst/>
            <a:rect l="l" t="t" r="r" b="b"/>
            <a:pathLst>
              <a:path w="3802380" h="25400">
                <a:moveTo>
                  <a:pt x="0" y="0"/>
                </a:moveTo>
                <a:lnTo>
                  <a:pt x="3802380" y="0"/>
                </a:lnTo>
                <a:lnTo>
                  <a:pt x="380238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b="-66"/>
            </a:stretch>
          </a:blipFill>
        </p:spPr>
        <p:txBody>
          <a:bodyPr/>
          <a:lstStyle/>
          <a:p>
            <a:pPr defTabSz="1219170"/>
            <a:endParaRPr lang="ko-KR" altLang="en-US" sz="220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466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17C56-300A-17ED-33B5-BF1C4D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99BD6B6-2335-C559-1793-44A0D54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C91609E-65DA-635C-EA51-641AC494C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68BA22-3BD1-0AC4-0795-8D77550EEC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B4BDE1-50F5-D9DE-3357-F7E6C5841312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1. HTML 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표준검사오류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DF70C4-9030-4940-86AD-A29DD4D653E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290AA5D-D557-4659-A10C-408C31315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03" y="3091478"/>
            <a:ext cx="6860992" cy="104620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B12858D-ECD8-E123-542A-4A7A9A977028}"/>
              </a:ext>
            </a:extLst>
          </p:cNvPr>
          <p:cNvSpPr/>
          <p:nvPr/>
        </p:nvSpPr>
        <p:spPr>
          <a:xfrm>
            <a:off x="2480304" y="3075238"/>
            <a:ext cx="6860992" cy="376652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5350F7-FCA3-25CA-AD4F-201C11C1E807}"/>
              </a:ext>
            </a:extLst>
          </p:cNvPr>
          <p:cNvSpPr/>
          <p:nvPr/>
        </p:nvSpPr>
        <p:spPr>
          <a:xfrm>
            <a:off x="2480303" y="6841759"/>
            <a:ext cx="6860993" cy="291183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FB887E-0181-5557-4BEB-77BFCA083B84}"/>
              </a:ext>
            </a:extLst>
          </p:cNvPr>
          <p:cNvSpPr txBox="1"/>
          <p:nvPr/>
        </p:nvSpPr>
        <p:spPr>
          <a:xfrm>
            <a:off x="11677491" y="3091479"/>
            <a:ext cx="8854821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태그 구조 오류</a:t>
            </a:r>
            <a:b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&lt;head&gt;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영역 외부에 있는 속성들 존재함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&lt;button&gt;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안에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태그존재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		   - &lt;button&gt;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내부에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태그를 넣어 기능이 중복됨 기능중복 제거를 </a:t>
            </a:r>
            <a:r>
              <a:rPr lang="ko-KR" altLang="en-US" sz="28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위해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둘 중 하나만 사용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태그의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alt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속성이 비어 있음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	   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접근성을 위해 적절한 설명을 입력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&lt;html&gt;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태그 내에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&lt;body&gt;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&lt;head&gt;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외 요소존재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- 1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번의 내용과 동일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오타 및 띄어쓰기 등 오류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		          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맞춤법에 오류가 있어 수정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95F6E3-EFD2-97B1-DD7B-035D90741B29}"/>
              </a:ext>
            </a:extLst>
          </p:cNvPr>
          <p:cNvSpPr/>
          <p:nvPr/>
        </p:nvSpPr>
        <p:spPr>
          <a:xfrm>
            <a:off x="2480304" y="10392227"/>
            <a:ext cx="6860991" cy="6241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6F87-0799-48F7-B9C2-87FE3A9388CF}"/>
              </a:ext>
            </a:extLst>
          </p:cNvPr>
          <p:cNvSpPr/>
          <p:nvPr/>
        </p:nvSpPr>
        <p:spPr>
          <a:xfrm>
            <a:off x="2480303" y="9753598"/>
            <a:ext cx="6860991" cy="63862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952356-8160-44C8-821D-C2FC96A41606}"/>
              </a:ext>
            </a:extLst>
          </p:cNvPr>
          <p:cNvSpPr/>
          <p:nvPr/>
        </p:nvSpPr>
        <p:spPr>
          <a:xfrm>
            <a:off x="2480304" y="11016342"/>
            <a:ext cx="6853310" cy="10014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C5748E-39E7-405A-9CBD-3B43295BDA43}"/>
              </a:ext>
            </a:extLst>
          </p:cNvPr>
          <p:cNvSpPr/>
          <p:nvPr/>
        </p:nvSpPr>
        <p:spPr>
          <a:xfrm>
            <a:off x="2480304" y="12014975"/>
            <a:ext cx="6860992" cy="15385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0AFDE0-1BD9-4AC6-8981-4D3130C34BB6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3P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정재민</a:t>
            </a:r>
          </a:p>
        </p:txBody>
      </p:sp>
    </p:spTree>
    <p:extLst>
      <p:ext uri="{BB962C8B-B14F-4D97-AF65-F5344CB8AC3E}">
        <p14:creationId xmlns:p14="http://schemas.microsoft.com/office/powerpoint/2010/main" val="316435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17C56-300A-17ED-33B5-BF1C4D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99BD6B6-2335-C559-1793-44A0D54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C91609E-65DA-635C-EA51-641AC494C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68BA22-3BD1-0AC4-0795-8D77550EEC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B4BDE1-50F5-D9DE-3357-F7E6C5841312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2. HTML </a:t>
              </a:r>
              <a:r>
                <a:rPr kumimoji="0" lang="ko-KR" altLang="en-US" sz="6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표준검사오류해결</a:t>
              </a:r>
              <a:endParaRPr kumimoji="0" lang="ko-KR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DF70C4-9030-4940-86AD-A29DD4D653E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9FB887E-0181-5557-4BEB-77BFCA083B84}"/>
              </a:ext>
            </a:extLst>
          </p:cNvPr>
          <p:cNvSpPr txBox="1"/>
          <p:nvPr/>
        </p:nvSpPr>
        <p:spPr>
          <a:xfrm>
            <a:off x="11688767" y="3055661"/>
            <a:ext cx="8854821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태그 구조 오류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&lt;head&gt;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영역 외부에 있는 속성들을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head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내부에 적절히 재배치함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&lt;button&gt;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안에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a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태그존재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			   - &lt;button&gt;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에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type button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을 지정해 링크를 걸고     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a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태그는 제거함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&lt;</a:t>
            </a:r>
            <a:r>
              <a:rPr lang="en-US" altLang="ko-KR" sz="2800" b="1" dirty="0" err="1">
                <a:solidFill>
                  <a:schemeClr val="bg1"/>
                </a:solidFill>
                <a:latin typeface="+mn-ea"/>
              </a:rPr>
              <a:t>Img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태그의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alt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속성이 비어 있음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		   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아직 구현되지않은 부분이라 불필요하다 생각해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생략함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이후 필요시 구현 예정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&lt;html&gt;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태그 내에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&lt;body&gt;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&lt;head&gt;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외 요소존재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1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번의 내용과 동일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오타 및 띄어쓰기 등 오류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			          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맞춤법 검사를 실행하여 오타 및 띄어쓰기 수정함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920424-31FE-4461-B410-357ED24B9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56" y="6091768"/>
            <a:ext cx="10275455" cy="786452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B02C21-C919-4E15-96F2-D1A447ADF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498" y="3055661"/>
            <a:ext cx="6066813" cy="275638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A4CA15-1EB7-4145-8D0C-00FB4E74D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258" y="8411541"/>
            <a:ext cx="3817054" cy="1366806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3AD4A9-A2DE-45CB-91C5-2AB616B83A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6321" y="11406776"/>
            <a:ext cx="3164990" cy="786452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12A188-C528-4982-A4B1-485C7570330E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4P </a:t>
            </a:r>
          </a:p>
          <a:p>
            <a:pPr algn="ctr"/>
            <a:r>
              <a:rPr lang="ko-KR" altLang="en-US" sz="3200" b="1" dirty="0">
                <a:solidFill>
                  <a:srgbClr val="1A202C"/>
                </a:solidFill>
                <a:latin typeface="+mn-ea"/>
              </a:rPr>
              <a:t>정재민</a:t>
            </a:r>
          </a:p>
        </p:txBody>
      </p:sp>
    </p:spTree>
    <p:extLst>
      <p:ext uri="{BB962C8B-B14F-4D97-AF65-F5344CB8AC3E}">
        <p14:creationId xmlns:p14="http://schemas.microsoft.com/office/powerpoint/2010/main" val="279202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17C56-300A-17ED-33B5-BF1C4D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499BD6B6-2335-C559-1793-44A0D54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FC91609E-65DA-635C-EA51-641AC494C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68BA22-3BD1-0AC4-0795-8D77550EEC52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B4BDE1-50F5-D9DE-3357-F7E6C5841312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3</a:t>
              </a:r>
              <a:r>
                <a:rPr kumimoji="0" lang="en-US" altLang="ko-KR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메인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페이지 레이아웃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DF70C4-9030-4940-86AD-A29DD4D653E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70A1DD-9552-A840-3DE0-F15EC9E34363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5P </a:t>
            </a:r>
          </a:p>
          <a:p>
            <a:pPr algn="ctr"/>
            <a:r>
              <a:rPr lang="ko-KR" altLang="en-US" sz="3200" b="1" dirty="0" err="1">
                <a:solidFill>
                  <a:srgbClr val="1A202C"/>
                </a:solidFill>
                <a:latin typeface="+mn-ea"/>
              </a:rPr>
              <a:t>손보금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  <p:pic>
        <p:nvPicPr>
          <p:cNvPr id="10" name="그림 9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641206-BD7F-9F8E-2BF2-9A4377F23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22" y="4331946"/>
            <a:ext cx="12582811" cy="70564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B12858D-ECD8-E123-542A-4A7A9A977028}"/>
              </a:ext>
            </a:extLst>
          </p:cNvPr>
          <p:cNvSpPr/>
          <p:nvPr/>
        </p:nvSpPr>
        <p:spPr>
          <a:xfrm>
            <a:off x="2159000" y="4240506"/>
            <a:ext cx="9893300" cy="10909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BE5BB24-91CF-0DA0-5279-EE59ED6F2A1E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6763763" y="3898619"/>
            <a:ext cx="683774" cy="1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6CE515-F4AB-4181-342D-591313894B3E}"/>
              </a:ext>
            </a:extLst>
          </p:cNvPr>
          <p:cNvSpPr txBox="1"/>
          <p:nvPr/>
        </p:nvSpPr>
        <p:spPr>
          <a:xfrm>
            <a:off x="6823073" y="3174100"/>
            <a:ext cx="565151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5350F7-FCA3-25CA-AD4F-201C11C1E807}"/>
              </a:ext>
            </a:extLst>
          </p:cNvPr>
          <p:cNvSpPr/>
          <p:nvPr/>
        </p:nvSpPr>
        <p:spPr>
          <a:xfrm>
            <a:off x="1616074" y="6606960"/>
            <a:ext cx="10509251" cy="455634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4FCDCF5-F275-6AC5-8267-D0F85FFF961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2125325" y="8885130"/>
            <a:ext cx="1428750" cy="1270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57F899-0CB4-865B-2F54-532A9B2CED23}"/>
              </a:ext>
            </a:extLst>
          </p:cNvPr>
          <p:cNvSpPr txBox="1"/>
          <p:nvPr/>
        </p:nvSpPr>
        <p:spPr>
          <a:xfrm>
            <a:off x="13564353" y="8706814"/>
            <a:ext cx="565151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FB887E-0181-5557-4BEB-77BFCA083B84}"/>
              </a:ext>
            </a:extLst>
          </p:cNvPr>
          <p:cNvSpPr txBox="1"/>
          <p:nvPr/>
        </p:nvSpPr>
        <p:spPr>
          <a:xfrm>
            <a:off x="14777571" y="6087589"/>
            <a:ext cx="88548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헤더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전체 페이지 공유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 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로고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Market(Store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 대체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), Event(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구현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x), Community, About, Support,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회원가입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(Sign-up),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(Sign-in)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으로 구성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메인 컨텐츠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카드 슬라이더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판매중인 소프트웨어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개발물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개를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개씩 노출시키고 좌측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우측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네비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화살표 구현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푸터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전체페이지 공유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)</a:t>
            </a:r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로고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Privacy Policy, Terms &amp; Conditions, Cookie Policy, Contact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 구성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3FFC92-FE2F-611B-8865-B81BF1C0C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21" y="11554714"/>
            <a:ext cx="13494783" cy="12339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95F6E3-EFD2-97B1-DD7B-035D90741B29}"/>
              </a:ext>
            </a:extLst>
          </p:cNvPr>
          <p:cNvSpPr/>
          <p:nvPr/>
        </p:nvSpPr>
        <p:spPr>
          <a:xfrm>
            <a:off x="2045077" y="11802217"/>
            <a:ext cx="9893300" cy="10909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B77D4D-DC7A-73B6-6281-4AB3ACC09A39}"/>
              </a:ext>
            </a:extLst>
          </p:cNvPr>
          <p:cNvSpPr txBox="1"/>
          <p:nvPr/>
        </p:nvSpPr>
        <p:spPr>
          <a:xfrm>
            <a:off x="13367127" y="12171665"/>
            <a:ext cx="565151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B74BF26-DACD-480A-BDC9-EFA866E3D4C9}"/>
              </a:ext>
            </a:extLst>
          </p:cNvPr>
          <p:cNvCxnSpPr/>
          <p:nvPr/>
        </p:nvCxnSpPr>
        <p:spPr>
          <a:xfrm>
            <a:off x="11938377" y="12299576"/>
            <a:ext cx="142875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48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BAB1C-B4FB-85C6-C349-2D0C879C7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5C9CD212-863A-F8DB-5701-BF2280C4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D5FAFB44-57C0-D369-4E77-604C1F35A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5C4B57-13F2-0498-8960-7DB7D10DC95A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9837C9-3468-AFF6-209B-74CE6DB30BBF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메인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페이지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_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헤더영역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667DCD-0E3E-504B-8B4F-C962B7F6814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348E50-B493-AA50-18AF-0937184DDCD6}"/>
              </a:ext>
            </a:extLst>
          </p:cNvPr>
          <p:cNvSpPr txBox="1"/>
          <p:nvPr/>
        </p:nvSpPr>
        <p:spPr>
          <a:xfrm>
            <a:off x="12976418" y="6858000"/>
            <a:ext cx="88548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헤더에는 로고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Store, Community,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About,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Support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Sign-in,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Sign-up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메뉴가 들어가 있다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  -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로고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About, Support, Sign-in, Sign-up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을 누르면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   해당페이지로 이동한다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2.  Store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Community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메뉴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Hover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시 각각 그림에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나와있는 서브메뉴가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Drop Down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br>
              <a:rPr lang="en-US" altLang="ko-KR" sz="2800" dirty="0">
                <a:solidFill>
                  <a:schemeClr val="bg1"/>
                </a:solidFill>
                <a:latin typeface="+mn-ea"/>
              </a:rPr>
            </a:b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D98F59-410F-28D6-1FBC-9B76DE904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119" y="5403087"/>
            <a:ext cx="6335009" cy="382005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9" name="그림 8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8C1625-CD83-F496-F5BD-589F5314A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119" y="9728348"/>
            <a:ext cx="6335009" cy="336279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6D7C3A-9820-E14F-0B75-24F909EEA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119" y="3468855"/>
            <a:ext cx="17461762" cy="952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12C5D3-1CE0-4F47-926D-9BBC6480303B}"/>
              </a:ext>
            </a:extLst>
          </p:cNvPr>
          <p:cNvSpPr/>
          <p:nvPr/>
        </p:nvSpPr>
        <p:spPr>
          <a:xfrm>
            <a:off x="3280229" y="3399694"/>
            <a:ext cx="17809027" cy="10909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B5A3F3B-8054-4013-934D-8153121586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19094" y="4763553"/>
            <a:ext cx="545812" cy="1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5566F5E-9409-4410-92A8-FD773D43C53D}"/>
              </a:ext>
            </a:extLst>
          </p:cNvPr>
          <p:cNvSpPr txBox="1"/>
          <p:nvPr/>
        </p:nvSpPr>
        <p:spPr>
          <a:xfrm>
            <a:off x="11902166" y="5130246"/>
            <a:ext cx="565151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54D05-79E3-43DE-ABF1-DCC2896C9EB2}"/>
              </a:ext>
            </a:extLst>
          </p:cNvPr>
          <p:cNvSpPr/>
          <p:nvPr/>
        </p:nvSpPr>
        <p:spPr>
          <a:xfrm>
            <a:off x="3280228" y="5220651"/>
            <a:ext cx="6749144" cy="805991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CD4F2AC-24B3-4482-B34C-8F5C91CDA3A5}"/>
              </a:ext>
            </a:extLst>
          </p:cNvPr>
          <p:cNvCxnSpPr>
            <a:cxnSpLocks/>
          </p:cNvCxnSpPr>
          <p:nvPr/>
        </p:nvCxnSpPr>
        <p:spPr>
          <a:xfrm flipV="1">
            <a:off x="10029372" y="8055429"/>
            <a:ext cx="1088571" cy="333828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A0CCD3-B0DB-4861-99EF-548F2E695E2C}"/>
              </a:ext>
            </a:extLst>
          </p:cNvPr>
          <p:cNvSpPr txBox="1"/>
          <p:nvPr/>
        </p:nvSpPr>
        <p:spPr>
          <a:xfrm>
            <a:off x="11185294" y="7880282"/>
            <a:ext cx="565151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1072D8-1BF3-48C4-A7DF-2FF9BA8F46CD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6P </a:t>
            </a:r>
          </a:p>
          <a:p>
            <a:pPr algn="ctr"/>
            <a:r>
              <a:rPr lang="ko-KR" altLang="en-US" sz="3200" b="1" dirty="0" err="1">
                <a:solidFill>
                  <a:srgbClr val="1A202C"/>
                </a:solidFill>
                <a:latin typeface="+mn-ea"/>
              </a:rPr>
              <a:t>손보금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951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4F9A92-4F48-458B-AE0D-8A43F819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B5013682-5DCA-824C-5AC5-36136075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A4100C61-B53E-6831-A5CD-A5A91E87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571EA1F-97D3-9C07-2E14-417E97A09BA7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7363AC-F31B-11BF-1697-81791FEBAA72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메인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페이지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j-ea"/>
                  <a:ea typeface="+mj-ea"/>
                </a:rPr>
                <a:t>_</a:t>
              </a:r>
              <a:r>
                <a:rPr lang="ko-KR" altLang="en-US" sz="6600" b="1" kern="0" dirty="0" err="1">
                  <a:solidFill>
                    <a:srgbClr val="1A202C"/>
                  </a:solidFill>
                  <a:latin typeface="+mj-ea"/>
                  <a:ea typeface="+mj-ea"/>
                </a:rPr>
                <a:t>컨텐츠영역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95BFC2F-1726-F68D-FB5C-E6927DDA999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A98204-ADC7-A5CB-0675-0DA5A1F73476}"/>
              </a:ext>
            </a:extLst>
          </p:cNvPr>
          <p:cNvSpPr txBox="1"/>
          <p:nvPr/>
        </p:nvSpPr>
        <p:spPr>
          <a:xfrm>
            <a:off x="12982333" y="5921432"/>
            <a:ext cx="88548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메인 컨텐츠에 ３개씩 판매 소프트웨어를 띄운다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각 카드영역을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Hover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하면 색이 바뀌면서 영역을 강조한다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좌우 슬라이더 버튼을 누르면 카드가 한 칸 씩 옆으로 슬라이딩 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구매하기 버튼을 누르면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개발물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상세페이지로 넘어간다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3" name="그림 2" descr="텍스트, 스크린샷, 멀티미디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166440-DA00-9F3C-7EE4-5DE40B04F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676" y="3819271"/>
            <a:ext cx="6556954" cy="277821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그림 7" descr="텍스트, 전자제품, 스크린샷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8A43F5-71ED-4247-5F7E-72F4F064A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174" y="9832364"/>
            <a:ext cx="6556954" cy="277821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1" name="그림 10" descr="텍스트, 스크린샷, 템플릿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57112E-6D0D-0B33-8D5F-DB14DAEC0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9174" y="6825816"/>
            <a:ext cx="6556954" cy="277821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11646BB-95ED-F913-9ED8-7543658491C7}"/>
              </a:ext>
            </a:extLst>
          </p:cNvPr>
          <p:cNvSpPr/>
          <p:nvPr/>
        </p:nvSpPr>
        <p:spPr>
          <a:xfrm>
            <a:off x="10370209" y="3819271"/>
            <a:ext cx="548040" cy="8791305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C78DB5-11E1-4B19-9303-9E972C14D6E9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7P </a:t>
            </a:r>
          </a:p>
          <a:p>
            <a:pPr algn="ctr"/>
            <a:r>
              <a:rPr lang="ko-KR" altLang="en-US" sz="3200" b="1" dirty="0" err="1">
                <a:solidFill>
                  <a:srgbClr val="1A202C"/>
                </a:solidFill>
                <a:latin typeface="+mn-ea"/>
              </a:rPr>
              <a:t>손보금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75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0AF8A6-3698-3744-6357-866F26BE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19128488-3CBB-3A8E-45F4-2CB591BFC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624858"/>
            <a:ext cx="2782570" cy="827632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3735B785-D404-0ADF-B937-B3105161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286" y="732264"/>
            <a:ext cx="5312410" cy="6941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918F26A-6D88-6344-B84A-025226D24385}"/>
              </a:ext>
            </a:extLst>
          </p:cNvPr>
          <p:cNvGrpSpPr/>
          <p:nvPr/>
        </p:nvGrpSpPr>
        <p:grpSpPr>
          <a:xfrm>
            <a:off x="-648067" y="-170024"/>
            <a:ext cx="25680134" cy="3023324"/>
            <a:chOff x="-611040" y="11489982"/>
            <a:chExt cx="25041517" cy="30233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0EEB45-D1C8-55A1-FBE0-EE5AE8CA022B}"/>
                </a:ext>
              </a:extLst>
            </p:cNvPr>
            <p:cNvSpPr/>
            <p:nvPr/>
          </p:nvSpPr>
          <p:spPr>
            <a:xfrm>
              <a:off x="-611040" y="11489982"/>
              <a:ext cx="25041517" cy="30233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6600" b="1" kern="0" dirty="0">
                  <a:solidFill>
                    <a:srgbClr val="1A202C"/>
                  </a:solidFill>
                  <a:latin typeface="+mn-ea"/>
                </a:rPr>
                <a:t>6. 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n-ea"/>
                </a:rPr>
                <a:t>메인</a:t>
              </a:r>
              <a:r>
                <a:rPr kumimoji="0" lang="ko-KR" altLang="en-US" sz="6600" b="1" i="0" u="none" strike="noStrike" kern="0" cap="none" spc="0" normalizeH="0" baseline="0" noProof="0" dirty="0">
                  <a:ln>
                    <a:noFill/>
                  </a:ln>
                  <a:solidFill>
                    <a:srgbClr val="1A202C"/>
                  </a:solidFill>
                  <a:effectLst/>
                  <a:uLnTx/>
                  <a:uFillTx/>
                  <a:latin typeface="+mn-ea"/>
                  <a:cs typeface="+mn-cs"/>
                </a:rPr>
                <a:t>페이지 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n-ea"/>
                </a:rPr>
                <a:t>UI</a:t>
              </a:r>
              <a:r>
                <a:rPr lang="ko-KR" altLang="en-US" sz="6600" b="1" kern="0" dirty="0">
                  <a:solidFill>
                    <a:srgbClr val="1A202C"/>
                  </a:solidFill>
                  <a:latin typeface="+mn-ea"/>
                </a:rPr>
                <a:t>구현</a:t>
              </a:r>
              <a:r>
                <a:rPr lang="en-US" altLang="ko-KR" sz="6600" b="1" kern="0" dirty="0">
                  <a:solidFill>
                    <a:srgbClr val="1A202C"/>
                  </a:solidFill>
                  <a:latin typeface="+mn-ea"/>
                </a:rPr>
                <a:t>_</a:t>
              </a:r>
              <a:r>
                <a:rPr lang="ko-KR" altLang="en-US" sz="6600" b="1" kern="0" dirty="0" err="1">
                  <a:solidFill>
                    <a:srgbClr val="1A202C"/>
                  </a:solidFill>
                  <a:latin typeface="+mn-ea"/>
                </a:rPr>
                <a:t>푸터영역</a:t>
              </a:r>
              <a:endParaRPr kumimoji="0" lang="ko-KR" alt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1A202C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41FAE59-88B4-2201-3208-FD022A521A2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17" y="12180880"/>
              <a:ext cx="1641527" cy="16415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E3DD23-6E40-CA15-5E9E-D6AB804FFD78}"/>
              </a:ext>
            </a:extLst>
          </p:cNvPr>
          <p:cNvSpPr txBox="1"/>
          <p:nvPr/>
        </p:nvSpPr>
        <p:spPr>
          <a:xfrm>
            <a:off x="12976418" y="6858000"/>
            <a:ext cx="885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C2B704-DD73-0E5E-5551-01A008FE0D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712"/>
          <a:stretch>
            <a:fillRect/>
          </a:stretch>
        </p:blipFill>
        <p:spPr>
          <a:xfrm>
            <a:off x="1590050" y="3544198"/>
            <a:ext cx="21203900" cy="145032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E7780F-6CA7-BE4B-7229-9E075DE52668}"/>
              </a:ext>
            </a:extLst>
          </p:cNvPr>
          <p:cNvSpPr txBox="1"/>
          <p:nvPr/>
        </p:nvSpPr>
        <p:spPr>
          <a:xfrm>
            <a:off x="12976417" y="7282093"/>
            <a:ext cx="88548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푸터에는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로고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Privacy Policy, Terms &amp; Conditions, Cookie Policy, Contact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메뉴가 있다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로고를 클릭하면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메인페이지로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8182C7-2FD2-4756-9C05-82C5A524683E}"/>
              </a:ext>
            </a:extLst>
          </p:cNvPr>
          <p:cNvSpPr/>
          <p:nvPr/>
        </p:nvSpPr>
        <p:spPr>
          <a:xfrm>
            <a:off x="21846158" y="12477977"/>
            <a:ext cx="1786234" cy="171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b="1" dirty="0">
                <a:solidFill>
                  <a:srgbClr val="1A202C"/>
                </a:solidFill>
                <a:latin typeface="+mn-ea"/>
              </a:rPr>
              <a:t>8P </a:t>
            </a:r>
          </a:p>
          <a:p>
            <a:pPr algn="ctr"/>
            <a:r>
              <a:rPr lang="ko-KR" altLang="en-US" sz="3200" b="1" dirty="0" err="1">
                <a:solidFill>
                  <a:srgbClr val="1A202C"/>
                </a:solidFill>
                <a:latin typeface="+mn-ea"/>
              </a:rPr>
              <a:t>손보금</a:t>
            </a:r>
            <a:endParaRPr lang="ko-KR" altLang="en-US" sz="3200" b="1" dirty="0">
              <a:solidFill>
                <a:srgbClr val="1A202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092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1563</Words>
  <Application>Microsoft Office PowerPoint</Application>
  <PresentationFormat>사용자 지정</PresentationFormat>
  <Paragraphs>344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맑은 고딕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FullName</cp:lastModifiedBy>
  <cp:revision>96</cp:revision>
  <dcterms:created xsi:type="dcterms:W3CDTF">2025-07-10T04:24:41Z</dcterms:created>
  <dcterms:modified xsi:type="dcterms:W3CDTF">2025-08-01T01:50:29Z</dcterms:modified>
</cp:coreProperties>
</file>